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  <p:sldMasterId id="2147483663" r:id="rId2"/>
  </p:sldMasterIdLst>
  <p:notesMasterIdLst>
    <p:notesMasterId r:id="rId88"/>
  </p:notesMasterIdLst>
  <p:sldIdLst>
    <p:sldId id="256" r:id="rId3"/>
    <p:sldId id="258" r:id="rId4"/>
    <p:sldId id="338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3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4" r:id="rId52"/>
    <p:sldId id="273" r:id="rId53"/>
    <p:sldId id="275" r:id="rId54"/>
    <p:sldId id="276" r:id="rId55"/>
    <p:sldId id="277" r:id="rId56"/>
    <p:sldId id="278" r:id="rId57"/>
    <p:sldId id="279" r:id="rId58"/>
    <p:sldId id="280" r:id="rId59"/>
    <p:sldId id="281" r:id="rId60"/>
    <p:sldId id="282" r:id="rId61"/>
    <p:sldId id="283" r:id="rId62"/>
    <p:sldId id="284" r:id="rId63"/>
    <p:sldId id="287" r:id="rId64"/>
    <p:sldId id="288" r:id="rId65"/>
    <p:sldId id="289" r:id="rId66"/>
    <p:sldId id="285" r:id="rId67"/>
    <p:sldId id="293" r:id="rId68"/>
    <p:sldId id="290" r:id="rId69"/>
    <p:sldId id="291" r:id="rId70"/>
    <p:sldId id="292" r:id="rId71"/>
    <p:sldId id="294" r:id="rId72"/>
    <p:sldId id="295" r:id="rId73"/>
    <p:sldId id="296" r:id="rId74"/>
    <p:sldId id="297" r:id="rId75"/>
    <p:sldId id="298" r:id="rId76"/>
    <p:sldId id="299" r:id="rId77"/>
    <p:sldId id="300" r:id="rId78"/>
    <p:sldId id="301" r:id="rId79"/>
    <p:sldId id="302" r:id="rId80"/>
    <p:sldId id="303" r:id="rId81"/>
    <p:sldId id="304" r:id="rId82"/>
    <p:sldId id="305" r:id="rId83"/>
    <p:sldId id="306" r:id="rId84"/>
    <p:sldId id="307" r:id="rId85"/>
    <p:sldId id="308" r:id="rId86"/>
    <p:sldId id="309" r:id="rId87"/>
  </p:sldIdLst>
  <p:sldSz cx="9144000" cy="6858000" type="screen4x3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48913" autoAdjust="0"/>
  </p:normalViewPr>
  <p:slideViewPr>
    <p:cSldViewPr snapToGrid="0">
      <p:cViewPr>
        <p:scale>
          <a:sx n="75" d="100"/>
          <a:sy n="75" d="100"/>
        </p:scale>
        <p:origin x="592" y="-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1813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95738" y="0"/>
            <a:ext cx="3073400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20750" y="4840288"/>
            <a:ext cx="5226050" cy="466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64713"/>
            <a:ext cx="3071813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a93c235a3_3_23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00" cy="4668900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4a93c235a3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12" name="Google Shape;8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19" name="Google Shape;8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8564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19" name="Google Shape;8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27" name="Google Shape;8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2" name="Google Shape;8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80" name="Google Shape;8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3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91" name="Google Shape;89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4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98" name="Google Shape;8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5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919" name="Google Shape;91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6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948" name="Google Shape;9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63a07b767_0_7:notes"/>
          <p:cNvSpPr txBox="1">
            <a:spLocks noGrp="1"/>
          </p:cNvSpPr>
          <p:nvPr>
            <p:ph type="body" idx="1"/>
          </p:nvPr>
        </p:nvSpPr>
        <p:spPr>
          <a:xfrm>
            <a:off x="709930" y="4925401"/>
            <a:ext cx="5679300" cy="4029900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</p:txBody>
      </p:sp>
      <p:sp>
        <p:nvSpPr>
          <p:cNvPr id="213" name="Google Shape;213;g463a07b76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7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960" name="Google Shape;9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8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2" name="Google Shape;97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9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1" name="Google Shape;9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20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024" name="Google Shape;10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21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033" name="Google Shape;10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22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073" name="Google Shape;10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23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124" name="Google Shape;112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24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135" name="Google Shape;113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25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158" name="Google Shape;115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26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168" name="Google Shape;116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63a07b767_0_7:notes"/>
          <p:cNvSpPr txBox="1">
            <a:spLocks noGrp="1"/>
          </p:cNvSpPr>
          <p:nvPr>
            <p:ph type="body" idx="1"/>
          </p:nvPr>
        </p:nvSpPr>
        <p:spPr>
          <a:xfrm>
            <a:off x="709930" y="4925401"/>
            <a:ext cx="5679300" cy="4029900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</p:txBody>
      </p:sp>
      <p:sp>
        <p:nvSpPr>
          <p:cNvPr id="213" name="Google Shape;213;g463a07b76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31420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27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178" name="Google Shape;117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a93c235a3_3_13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5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164" name="Google Shape;164;g4a93c235a3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g4a93c235a3_3_13:notes"/>
          <p:cNvSpPr txBox="1">
            <a:spLocks noGrp="1"/>
          </p:cNvSpPr>
          <p:nvPr>
            <p:ph type="body" idx="1"/>
          </p:nvPr>
        </p:nvSpPr>
        <p:spPr>
          <a:xfrm>
            <a:off x="920750" y="4840288"/>
            <a:ext cx="5226000" cy="46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175" name="Google Shape;1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p2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184" name="Google Shape;1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192" name="Google Shape;1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p4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206" name="Google Shape;2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Google Shape;207;p5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215" name="Google Shape;2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p6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225" name="Google Shape;2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6" name="Google Shape;226;p7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236" name="Google Shape;2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p8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245" name="Google Shape;2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p9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750" name="Google Shape;7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5" name="Google Shape;255;p10:notes"/>
          <p:cNvSpPr txBox="1">
            <a:spLocks noGrp="1"/>
          </p:cNvSpPr>
          <p:nvPr>
            <p:ph type="body" idx="1"/>
          </p:nvPr>
        </p:nvSpPr>
        <p:spPr>
          <a:xfrm>
            <a:off x="920750" y="4840288"/>
            <a:ext cx="5226050" cy="466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p10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 txBox="1">
            <a:spLocks noGrp="1"/>
          </p:cNvSpPr>
          <p:nvPr>
            <p:ph type="body" idx="1"/>
          </p:nvPr>
        </p:nvSpPr>
        <p:spPr>
          <a:xfrm>
            <a:off x="920750" y="4840288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a93c235a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4a93c235a3_0_55:notes"/>
          <p:cNvSpPr txBox="1">
            <a:spLocks noGrp="1"/>
          </p:cNvSpPr>
          <p:nvPr>
            <p:ph type="body" idx="1"/>
          </p:nvPr>
        </p:nvSpPr>
        <p:spPr>
          <a:xfrm>
            <a:off x="920750" y="4840288"/>
            <a:ext cx="5226000" cy="46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" name="Google Shape;268;g4a93c235a3_0_55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5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2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284" name="Google Shape;2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p12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293" name="Google Shape;2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4" name="Google Shape;294;p1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309" name="Google Shape;30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p14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5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339" name="Google Shape;3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0" name="Google Shape;340;p15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6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369" name="Google Shape;3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p16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7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402" name="Google Shape;4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3" name="Google Shape;403;p17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8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418" name="Google Shape;4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p18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757" name="Google Shape;7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9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448" name="Google Shape;44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9" name="Google Shape;449;p19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0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477" name="Google Shape;4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8" name="Google Shape;478;p20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2" name="Google Shape;522;p22:notes"/>
          <p:cNvSpPr txBox="1">
            <a:spLocks noGrp="1"/>
          </p:cNvSpPr>
          <p:nvPr>
            <p:ph type="body" idx="1"/>
          </p:nvPr>
        </p:nvSpPr>
        <p:spPr>
          <a:xfrm>
            <a:off x="920750" y="4840288"/>
            <a:ext cx="5226050" cy="466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22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5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564" name="Google Shape;56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5" name="Google Shape;565;p25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4a93c235a3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4a93c235a3_4_9:notes"/>
          <p:cNvSpPr txBox="1">
            <a:spLocks noGrp="1"/>
          </p:cNvSpPr>
          <p:nvPr>
            <p:ph type="body" idx="1"/>
          </p:nvPr>
        </p:nvSpPr>
        <p:spPr>
          <a:xfrm>
            <a:off x="920750" y="4840288"/>
            <a:ext cx="5226000" cy="4668900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6" name="Google Shape;586;g4a93c235a3_4_9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500" cy="509700"/>
          </a:xfrm>
          <a:prstGeom prst="rect">
            <a:avLst/>
          </a:prstGeom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4a93c235a3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4a93c235a3_4_1:notes"/>
          <p:cNvSpPr txBox="1">
            <a:spLocks noGrp="1"/>
          </p:cNvSpPr>
          <p:nvPr>
            <p:ph type="body" idx="1"/>
          </p:nvPr>
        </p:nvSpPr>
        <p:spPr>
          <a:xfrm>
            <a:off x="920750" y="4840288"/>
            <a:ext cx="5226000" cy="4668900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4a93c235a3_4_1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500" cy="509700"/>
          </a:xfrm>
          <a:prstGeom prst="rect">
            <a:avLst/>
          </a:prstGeom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4" name="Google Shape;534;p23:notes"/>
          <p:cNvSpPr txBox="1">
            <a:spLocks noGrp="1"/>
          </p:cNvSpPr>
          <p:nvPr>
            <p:ph type="body" idx="1"/>
          </p:nvPr>
        </p:nvSpPr>
        <p:spPr>
          <a:xfrm>
            <a:off x="920750" y="4840288"/>
            <a:ext cx="5226050" cy="466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5" name="Google Shape;535;p23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9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sp>
        <p:nvSpPr>
          <p:cNvPr id="647" name="Google Shape;64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8" name="Google Shape;648;p29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9" name="Google Shape;649;p29:notes"/>
          <p:cNvSpPr txBox="1"/>
          <p:nvPr/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1" name="Google Shape;601;p26:notes"/>
          <p:cNvSpPr txBox="1">
            <a:spLocks noGrp="1"/>
          </p:cNvSpPr>
          <p:nvPr>
            <p:ph type="body" idx="1"/>
          </p:nvPr>
        </p:nvSpPr>
        <p:spPr>
          <a:xfrm>
            <a:off x="920750" y="4840288"/>
            <a:ext cx="5226050" cy="466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26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7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sp>
        <p:nvSpPr>
          <p:cNvPr id="611" name="Google Shape;61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2" name="Google Shape;612;p27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3" name="Google Shape;613;p27:notes"/>
          <p:cNvSpPr txBox="1"/>
          <p:nvPr/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765" name="Google Shape;7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1" name="Google Shape;621;p28:notes"/>
          <p:cNvSpPr txBox="1">
            <a:spLocks noGrp="1"/>
          </p:cNvSpPr>
          <p:nvPr>
            <p:ph type="body" idx="1"/>
          </p:nvPr>
        </p:nvSpPr>
        <p:spPr>
          <a:xfrm>
            <a:off x="920750" y="4840288"/>
            <a:ext cx="5226050" cy="466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28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0:notes"/>
          <p:cNvSpPr txBox="1">
            <a:spLocks noGrp="1"/>
          </p:cNvSpPr>
          <p:nvPr>
            <p:ph type="body" idx="1"/>
          </p:nvPr>
        </p:nvSpPr>
        <p:spPr>
          <a:xfrm>
            <a:off x="920750" y="4840288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6" name="Google Shape;65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1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  <p:sp>
        <p:nvSpPr>
          <p:cNvPr id="667" name="Google Shape;66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8" name="Google Shape;668;p31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9" name="Google Shape;669;p31:notes"/>
          <p:cNvSpPr txBox="1"/>
          <p:nvPr/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7" name="Google Shape;677;p32:notes"/>
          <p:cNvSpPr txBox="1">
            <a:spLocks noGrp="1"/>
          </p:cNvSpPr>
          <p:nvPr>
            <p:ph type="body" idx="1"/>
          </p:nvPr>
        </p:nvSpPr>
        <p:spPr>
          <a:xfrm>
            <a:off x="920750" y="4840288"/>
            <a:ext cx="5226050" cy="466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8" name="Google Shape;678;p32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4:notes"/>
          <p:cNvSpPr txBox="1">
            <a:spLocks noGrp="1"/>
          </p:cNvSpPr>
          <p:nvPr>
            <p:ph type="body" idx="1"/>
          </p:nvPr>
        </p:nvSpPr>
        <p:spPr>
          <a:xfrm>
            <a:off x="920750" y="4840288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7" name="Google Shape;68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5:notes"/>
          <p:cNvSpPr txBox="1">
            <a:spLocks noGrp="1"/>
          </p:cNvSpPr>
          <p:nvPr>
            <p:ph type="body" idx="1"/>
          </p:nvPr>
        </p:nvSpPr>
        <p:spPr>
          <a:xfrm>
            <a:off x="920750" y="4840288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3:notes"/>
          <p:cNvSpPr txBox="1">
            <a:spLocks noGrp="1"/>
          </p:cNvSpPr>
          <p:nvPr>
            <p:ph type="body" idx="1"/>
          </p:nvPr>
        </p:nvSpPr>
        <p:spPr>
          <a:xfrm>
            <a:off x="920750" y="4840288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2" name="Google Shape;70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6:notes"/>
          <p:cNvSpPr txBox="1">
            <a:spLocks noGrp="1"/>
          </p:cNvSpPr>
          <p:nvPr>
            <p:ph type="body" idx="1"/>
          </p:nvPr>
        </p:nvSpPr>
        <p:spPr>
          <a:xfrm>
            <a:off x="920750" y="4840288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7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  <p:sp>
        <p:nvSpPr>
          <p:cNvPr id="726" name="Google Shape;72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7" name="Google Shape;727;p37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7:notes"/>
          <p:cNvSpPr txBox="1"/>
          <p:nvPr/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8:notes"/>
          <p:cNvSpPr txBox="1">
            <a:spLocks noGrp="1"/>
          </p:cNvSpPr>
          <p:nvPr>
            <p:ph type="body" idx="1"/>
          </p:nvPr>
        </p:nvSpPr>
        <p:spPr>
          <a:xfrm>
            <a:off x="920750" y="4840288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773" name="Google Shape;7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7" name="Google Shape;757;p39:notes"/>
          <p:cNvSpPr txBox="1">
            <a:spLocks noGrp="1"/>
          </p:cNvSpPr>
          <p:nvPr>
            <p:ph type="body" idx="1"/>
          </p:nvPr>
        </p:nvSpPr>
        <p:spPr>
          <a:xfrm>
            <a:off x="920750" y="4840288"/>
            <a:ext cx="5226050" cy="466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9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0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  <p:sp>
        <p:nvSpPr>
          <p:cNvPr id="766" name="Google Shape;76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7" name="Google Shape;767;p40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:notes"/>
          <p:cNvSpPr txBox="1"/>
          <p:nvPr/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1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  <p:sp>
        <p:nvSpPr>
          <p:cNvPr id="775" name="Google Shape;775;p41:notes"/>
          <p:cNvSpPr txBox="1"/>
          <p:nvPr/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7" name="Google Shape;777;p41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2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  <p:sp>
        <p:nvSpPr>
          <p:cNvPr id="784" name="Google Shape;784;p42:notes"/>
          <p:cNvSpPr txBox="1"/>
          <p:nvPr/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6" name="Google Shape;786;p42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3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  <p:sp>
        <p:nvSpPr>
          <p:cNvPr id="793" name="Google Shape;793;p43:notes"/>
          <p:cNvSpPr txBox="1"/>
          <p:nvPr/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83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5" name="Google Shape;795;p4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4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  <p:sp>
        <p:nvSpPr>
          <p:cNvPr id="806" name="Google Shape;806;p44:notes"/>
          <p:cNvSpPr txBox="1"/>
          <p:nvPr/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84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8" name="Google Shape;808;p44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5:notes"/>
          <p:cNvSpPr txBox="1">
            <a:spLocks noGrp="1"/>
          </p:cNvSpPr>
          <p:nvPr>
            <p:ph type="sldNum" idx="12"/>
          </p:nvPr>
        </p:nvSpPr>
        <p:spPr>
          <a:xfrm>
            <a:off x="3995738" y="9764713"/>
            <a:ext cx="3073400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00" tIns="47650" rIns="95300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  <p:sp>
        <p:nvSpPr>
          <p:cNvPr id="817" name="Google Shape;817;p45:notes"/>
          <p:cNvSpPr txBox="1"/>
          <p:nvPr/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85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9" name="Google Shape;819;p45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783" name="Google Shape;7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:notes"/>
          <p:cNvSpPr txBox="1">
            <a:spLocks noGrp="1"/>
          </p:cNvSpPr>
          <p:nvPr>
            <p:ph type="body" idx="1"/>
          </p:nvPr>
        </p:nvSpPr>
        <p:spPr>
          <a:xfrm>
            <a:off x="920750" y="4840287"/>
            <a:ext cx="5226050" cy="4668837"/>
          </a:xfrm>
          <a:prstGeom prst="rect">
            <a:avLst/>
          </a:prstGeom>
        </p:spPr>
        <p:txBody>
          <a:bodyPr spcFirstLastPara="1" wrap="square" lIns="95300" tIns="47650" rIns="95300" bIns="4765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790" name="Google Shape;7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9013" y="765175"/>
            <a:ext cx="5095875" cy="382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ופית כותרת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4pPr>
            <a:lvl5pPr lvl="4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וכן עם כיתוב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מונה עם כיתוב" type="picTx">
  <p:cSld name="PICTURE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טקסט אנכי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 rot="5400000">
            <a:off x="1943100" y="-342900"/>
            <a:ext cx="52578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אנכית וטקסט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 rot="5400000">
            <a:off x="4438650" y="2152650"/>
            <a:ext cx="60960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 rot="5400000">
            <a:off x="476250" y="285750"/>
            <a:ext cx="6096000" cy="56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שקופית כותרת" type="title">
  <p:cSld name="TITL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4pPr>
            <a:lvl5pPr lvl="4" algn="ctr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ctr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ctr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ctr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ctr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כותרת ותוכן" type="obj">
  <p:cSld name="כותרת ותוכן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7337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כותרת בלבד" type="titleOnly">
  <p:cSld name="כותרת בלבד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2256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כותרת, תוכן ו- 2 תכנים" type="objAndTwoObj">
  <p:cSld name="כותרת, תוכן ו- 2 תכנים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381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2"/>
          </p:nvPr>
        </p:nvSpPr>
        <p:spPr>
          <a:xfrm>
            <a:off x="4648200" y="914400"/>
            <a:ext cx="38100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3"/>
          </p:nvPr>
        </p:nvSpPr>
        <p:spPr>
          <a:xfrm>
            <a:off x="4648200" y="3619500"/>
            <a:ext cx="38100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8544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כותרת, טקסט ותוכן" type="txAndObj">
  <p:cSld name="כותרת, טקסט ותוכן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381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2"/>
          </p:nvPr>
        </p:nvSpPr>
        <p:spPr>
          <a:xfrm>
            <a:off x="4648200" y="914400"/>
            <a:ext cx="381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1821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פריסה מותאמת אישית">
  <p:cSld name="פריסה מותאמת אישית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8467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תוכן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בלבד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, טקסט ו- 2 תכנים" type="txAndTwoObj">
  <p:cSld name="TEXT_AND_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620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381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648200" y="914400"/>
            <a:ext cx="38100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3"/>
          </p:nvPr>
        </p:nvSpPr>
        <p:spPr>
          <a:xfrm>
            <a:off x="4648200" y="3619500"/>
            <a:ext cx="38100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ריק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, טקסט ותוכן" type="txAndObj">
  <p:cSld name="TEXT_AND_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381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648200" y="914400"/>
            <a:ext cx="381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מקטע עליונה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ני תכנים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381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4648200" y="914400"/>
            <a:ext cx="381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השוואה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5"/>
          <p:cNvCxnSpPr/>
          <p:nvPr/>
        </p:nvCxnSpPr>
        <p:spPr>
          <a:xfrm>
            <a:off x="685800" y="838200"/>
            <a:ext cx="7772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1" name="Google Shape;101;p15"/>
          <p:cNvSpPr txBox="1"/>
          <p:nvPr/>
        </p:nvSpPr>
        <p:spPr>
          <a:xfrm>
            <a:off x="5867400" y="0"/>
            <a:ext cx="32766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Image Processing 2013 – Ex. Class 10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io.indiana.edu/~cryo/eftem.html" TargetMode="External"/><Relationship Id="rId5" Type="http://schemas.openxmlformats.org/officeDocument/2006/relationships/hyperlink" Target="http://astrophys-assist.com/educate/solarobs/ses01p02.htm" TargetMode="External"/><Relationship Id="rId4" Type="http://schemas.openxmlformats.org/officeDocument/2006/relationships/hyperlink" Target="http://www.departments.bucknell.edu/History/Carnegie/newton/refraction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hyperlink" Target="http://upload.wikimedia.org/wikipedia/en/c/c2/AdditiveColor.svg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jpg"/><Relationship Id="rId4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/>
        </p:nvSpPr>
        <p:spPr>
          <a:xfrm>
            <a:off x="228600" y="838200"/>
            <a:ext cx="7257900" cy="4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TA session </a:t>
            </a:r>
            <a:r>
              <a:rPr lang="en-US" sz="36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sz="3600" b="0" i="0" u="none" strike="noStrike" cap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36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r>
              <a:rPr lang="en-US" sz="3600" b="0" i="0" u="none" strike="noStrike" cap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.01.2020</a:t>
            </a:r>
            <a:endParaRPr dirty="0"/>
          </a:p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endParaRPr sz="3600" b="0" i="0" u="none" strike="noStrike" cap="none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endParaRPr sz="3600" b="0" i="0" u="none" strike="noStrike" cap="none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 sz="36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Exam 2</a:t>
            </a:r>
            <a:endParaRPr sz="36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96000"/>
              </a:lnSpc>
              <a:buClr>
                <a:srgbClr val="002060"/>
              </a:buClr>
              <a:buSzPts val="3600"/>
            </a:pPr>
            <a:r>
              <a:rPr lang="en-US" sz="36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Hough Transform</a:t>
            </a:r>
            <a:endParaRPr lang="en-US" sz="3600" dirty="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 sz="3600" dirty="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36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3600" dirty="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3600" dirty="0">
                <a:solidFill>
                  <a:srgbClr val="B45F06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3600" dirty="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sz="3600" dirty="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" name="Google Shape;118;p17"/>
          <p:cNvCxnSpPr/>
          <p:nvPr/>
        </p:nvCxnSpPr>
        <p:spPr>
          <a:xfrm>
            <a:off x="0" y="23780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9" name="Google Shape;119;p17"/>
          <p:cNvCxnSpPr/>
          <p:nvPr/>
        </p:nvCxnSpPr>
        <p:spPr>
          <a:xfrm>
            <a:off x="-1587" y="247332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8F7E4-9854-4AF4-A1B8-20192DBADB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E5536-FCAB-4D22-A986-88FEBC0DD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931"/>
            <a:ext cx="9144000" cy="133400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BC47641-A2D3-4926-9FC9-EBA8E715C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26" y="2049579"/>
            <a:ext cx="7152551" cy="275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967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8F7E4-9854-4AF4-A1B8-20192DBADB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BC47641-A2D3-4926-9FC9-EBA8E715C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029" y="210152"/>
            <a:ext cx="5125942" cy="197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4A20EE-798D-49E6-A8D6-9C1B6486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" y="2352073"/>
            <a:ext cx="90582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30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/>
        </p:nvSpPr>
        <p:spPr>
          <a:xfrm>
            <a:off x="3219238" y="291849"/>
            <a:ext cx="2705523" cy="31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 New Roman"/>
              <a:buNone/>
            </a:pPr>
            <a:endParaRPr sz="2700" b="0" i="0" u="none" strike="noStrike" cap="none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96000"/>
              </a:lnSpc>
            </a:pPr>
            <a:r>
              <a:rPr lang="en-US" sz="2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Hough Transform</a:t>
            </a:r>
            <a:endParaRPr sz="2700" b="0" i="0" u="none" strike="noStrike" cap="none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6" name="Google Shape;216;p30"/>
          <p:cNvCxnSpPr/>
          <p:nvPr/>
        </p:nvCxnSpPr>
        <p:spPr>
          <a:xfrm>
            <a:off x="0" y="2640330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7" name="Google Shape;217;p30"/>
          <p:cNvCxnSpPr/>
          <p:nvPr/>
        </p:nvCxnSpPr>
        <p:spPr>
          <a:xfrm>
            <a:off x="-1761" y="2712426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647793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2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/>
          </a:p>
        </p:txBody>
      </p:sp>
      <p:sp>
        <p:nvSpPr>
          <p:cNvPr id="753" name="Google Shape;753;p52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400"/>
              <a:buFont typeface="Arial"/>
              <a:buNone/>
            </a:pPr>
            <a:r>
              <a:rPr lang="en-US" sz="3400" b="0" i="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Hough Transform</a:t>
            </a:r>
            <a:endParaRPr/>
          </a:p>
        </p:txBody>
      </p:sp>
      <p:sp>
        <p:nvSpPr>
          <p:cNvPr id="754" name="Google Shape;754;p52"/>
          <p:cNvSpPr txBox="1">
            <a:spLocks noGrp="1"/>
          </p:cNvSpPr>
          <p:nvPr>
            <p:ph type="body" idx="1"/>
          </p:nvPr>
        </p:nvSpPr>
        <p:spPr>
          <a:xfrm>
            <a:off x="685800" y="7620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(proposed by Hough in 1959 for the analysis of bubble chamber photographs)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Finding Shapes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4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Straight Lines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4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Rectangles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4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Circles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4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etc.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generally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Hough Transform is a voting scheme on shape parameters.</a:t>
            </a:r>
            <a:endParaRPr sz="2400" b="1" i="0" u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3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/>
          </a:p>
        </p:txBody>
      </p:sp>
      <p:sp>
        <p:nvSpPr>
          <p:cNvPr id="760" name="Google Shape;760;p53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400"/>
              <a:buFont typeface="Arial"/>
              <a:buNone/>
            </a:pPr>
            <a:r>
              <a:rPr lang="en-US" sz="3400" b="0" i="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endParaRPr/>
          </a:p>
        </p:txBody>
      </p:sp>
      <p:sp>
        <p:nvSpPr>
          <p:cNvPr id="761" name="Google Shape;761;p53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signs in an image (detect rectangles, circles).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reconstruction of buildings (detect façade lines).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the eye in a face image, a ball in a scene.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More…</a:t>
            </a:r>
            <a:endParaRPr dirty="0"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challenge: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image usually contains lots of irrelevant information (edges unrelated to the shape or due to noise).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partial occlusions.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53"/>
          <p:cNvSpPr txBox="1"/>
          <p:nvPr/>
        </p:nvSpPr>
        <p:spPr>
          <a:xfrm>
            <a:off x="395287" y="871537"/>
            <a:ext cx="8229600" cy="240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4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/>
          </a:p>
        </p:txBody>
      </p:sp>
      <p:sp>
        <p:nvSpPr>
          <p:cNvPr id="768" name="Google Shape;768;p54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9" name="Google Shape;769;p54" descr="zz010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309687"/>
            <a:ext cx="6462712" cy="4862512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54"/>
          <p:cNvSpPr/>
          <p:nvPr/>
        </p:nvSpPr>
        <p:spPr>
          <a:xfrm rot="-900000">
            <a:off x="3708400" y="3068637"/>
            <a:ext cx="3887787" cy="719137"/>
          </a:xfrm>
          <a:prstGeom prst="ellipse">
            <a:avLst/>
          </a:prstGeom>
          <a:noFill/>
          <a:ln w="635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5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/>
          </a:p>
        </p:txBody>
      </p:sp>
      <p:sp>
        <p:nvSpPr>
          <p:cNvPr id="776" name="Google Shape;776;p55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 sz="30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can we detect lines from edge images?</a:t>
            </a:r>
            <a:endParaRPr/>
          </a:p>
        </p:txBody>
      </p:sp>
      <p:pic>
        <p:nvPicPr>
          <p:cNvPr id="777" name="Google Shape;777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362" y="2292350"/>
            <a:ext cx="3354387" cy="251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9675" y="2292350"/>
            <a:ext cx="3354387" cy="2516187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55"/>
          <p:cNvSpPr txBox="1"/>
          <p:nvPr/>
        </p:nvSpPr>
        <p:spPr>
          <a:xfrm>
            <a:off x="1744662" y="3286125"/>
            <a:ext cx="13398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Raw Image</a:t>
            </a:r>
            <a:endParaRPr/>
          </a:p>
        </p:txBody>
      </p:sp>
      <p:sp>
        <p:nvSpPr>
          <p:cNvPr id="780" name="Google Shape;780;p55"/>
          <p:cNvSpPr txBox="1"/>
          <p:nvPr/>
        </p:nvSpPr>
        <p:spPr>
          <a:xfrm>
            <a:off x="5913437" y="3286125"/>
            <a:ext cx="14160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Edge Image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6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/>
          </a:p>
        </p:txBody>
      </p:sp>
      <p:sp>
        <p:nvSpPr>
          <p:cNvPr id="786" name="Google Shape;786;p56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 sz="30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can we detect lines from edge images?</a:t>
            </a:r>
            <a:endParaRPr/>
          </a:p>
        </p:txBody>
      </p:sp>
      <p:sp>
        <p:nvSpPr>
          <p:cNvPr id="787" name="Google Shape;787;p56"/>
          <p:cNvSpPr txBox="1">
            <a:spLocks noGrp="1"/>
          </p:cNvSpPr>
          <p:nvPr>
            <p:ph type="body" idx="1"/>
          </p:nvPr>
        </p:nvSpPr>
        <p:spPr>
          <a:xfrm>
            <a:off x="228600" y="1371600"/>
            <a:ext cx="8686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Given an edge image, we would like to group sets of edge pixels to identify dominant lines in an image.  </a:t>
            </a:r>
            <a:endParaRPr/>
          </a:p>
          <a:p>
            <a:pPr marL="342900" lvl="0" indent="-2667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One possibility is to perform </a:t>
            </a:r>
            <a:r>
              <a:rPr lang="en-US" sz="2400" b="1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template matching </a:t>
            </a:r>
            <a:r>
              <a:rPr lang="en-US" sz="24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 the edge image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-"/>
            </a:pPr>
            <a:r>
              <a:rPr lang="en-US" sz="20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Generate a hypothetical line “kernel” and convolve with the image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-"/>
            </a:pPr>
            <a:r>
              <a:rPr lang="en-US" sz="20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Requires a large set of masks to accurately localize lines, which is computationally expensive</a:t>
            </a:r>
            <a:endParaRPr/>
          </a:p>
          <a:p>
            <a:pPr marL="342900" lvl="0" indent="-2667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 will instead perform an </a:t>
            </a:r>
            <a:r>
              <a:rPr lang="en-US" sz="2400" b="1" i="0" u="none">
                <a:solidFill>
                  <a:srgbClr val="2D2DB9"/>
                </a:solidFill>
                <a:latin typeface="Trebuchet MS"/>
                <a:ea typeface="Trebuchet MS"/>
                <a:cs typeface="Trebuchet MS"/>
                <a:sym typeface="Trebuchet MS"/>
              </a:rPr>
              <a:t>edge image transformation </a:t>
            </a:r>
            <a:r>
              <a:rPr lang="en-US" sz="24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where edge pixels </a:t>
            </a:r>
            <a:r>
              <a:rPr lang="en-US" sz="2400" b="1" i="0" u="none">
                <a:solidFill>
                  <a:srgbClr val="2D2DB9"/>
                </a:solidFill>
                <a:latin typeface="Trebuchet MS"/>
                <a:ea typeface="Trebuchet MS"/>
                <a:cs typeface="Trebuchet MS"/>
                <a:sym typeface="Trebuchet MS"/>
              </a:rPr>
              <a:t>vote</a:t>
            </a:r>
            <a:r>
              <a:rPr lang="en-US" sz="24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for possible lines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-"/>
            </a:pPr>
            <a:r>
              <a:rPr lang="en-US" sz="20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Eventually reduces the problem to vote thresholding</a:t>
            </a:r>
            <a:endParaRPr/>
          </a:p>
          <a:p>
            <a:pPr marL="3429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7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/>
          </a:p>
        </p:txBody>
      </p:sp>
      <p:sp>
        <p:nvSpPr>
          <p:cNvPr id="793" name="Google Shape;793;p57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None/>
            </a:pPr>
            <a:r>
              <a:rPr lang="en-US" sz="3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parameter space</a:t>
            </a:r>
            <a:endParaRPr/>
          </a:p>
        </p:txBody>
      </p:sp>
      <p:sp>
        <p:nvSpPr>
          <p:cNvPr id="794" name="Google Shape;794;p57"/>
          <p:cNvSpPr txBox="1">
            <a:spLocks noGrp="1"/>
          </p:cNvSpPr>
          <p:nvPr>
            <p:ph type="body" idx="1"/>
          </p:nvPr>
        </p:nvSpPr>
        <p:spPr>
          <a:xfrm>
            <a:off x="533400" y="1066800"/>
            <a:ext cx="80772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line equation in slope-intercept representation: 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y = </a:t>
            </a:r>
            <a:r>
              <a:rPr lang="en-US" sz="2400" b="1" i="1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+ </a:t>
            </a:r>
            <a:r>
              <a:rPr lang="en-US" sz="2400" b="1" i="1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24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4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Lines can be represented with the 2 parameters (a, b).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= </a:t>
            </a:r>
            <a:r>
              <a:rPr lang="en-US" sz="2400" b="1" i="1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+ </a:t>
            </a:r>
            <a:r>
              <a:rPr lang="en-US" sz="2400" b="1" i="1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795" name="Google Shape;795;p57"/>
          <p:cNvSpPr txBox="1"/>
          <p:nvPr/>
        </p:nvSpPr>
        <p:spPr>
          <a:xfrm>
            <a:off x="5003800" y="4138612"/>
            <a:ext cx="2016125" cy="1871662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6" name="Google Shape;796;p57"/>
          <p:cNvSpPr txBox="1"/>
          <p:nvPr/>
        </p:nvSpPr>
        <p:spPr>
          <a:xfrm>
            <a:off x="2195512" y="4138612"/>
            <a:ext cx="2016125" cy="1871662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7" name="Google Shape;797;p57"/>
          <p:cNvSpPr/>
          <p:nvPr/>
        </p:nvSpPr>
        <p:spPr>
          <a:xfrm>
            <a:off x="2609850" y="5719762"/>
            <a:ext cx="144462" cy="1444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98" name="Google Shape;798;p57"/>
          <p:cNvCxnSpPr/>
          <p:nvPr/>
        </p:nvCxnSpPr>
        <p:spPr>
          <a:xfrm flipH="1">
            <a:off x="5084762" y="4283075"/>
            <a:ext cx="854075" cy="1222375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99" name="Google Shape;799;p57"/>
          <p:cNvCxnSpPr/>
          <p:nvPr/>
        </p:nvCxnSpPr>
        <p:spPr>
          <a:xfrm flipH="1">
            <a:off x="2754312" y="4494212"/>
            <a:ext cx="2973387" cy="12128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800" name="Google Shape;800;p57"/>
          <p:cNvSpPr txBox="1"/>
          <p:nvPr/>
        </p:nvSpPr>
        <p:spPr>
          <a:xfrm>
            <a:off x="5653087" y="3771900"/>
            <a:ext cx="8445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  <p:sp>
        <p:nvSpPr>
          <p:cNvPr id="801" name="Google Shape;801;p57"/>
          <p:cNvSpPr txBox="1"/>
          <p:nvPr/>
        </p:nvSpPr>
        <p:spPr>
          <a:xfrm>
            <a:off x="2298700" y="3757612"/>
            <a:ext cx="20320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Parameter space</a:t>
            </a:r>
            <a:endParaRPr/>
          </a:p>
        </p:txBody>
      </p:sp>
      <p:cxnSp>
        <p:nvCxnSpPr>
          <p:cNvPr id="802" name="Google Shape;802;p57"/>
          <p:cNvCxnSpPr/>
          <p:nvPr/>
        </p:nvCxnSpPr>
        <p:spPr>
          <a:xfrm>
            <a:off x="2049462" y="6154737"/>
            <a:ext cx="115252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803" name="Google Shape;803;p57"/>
          <p:cNvCxnSpPr/>
          <p:nvPr/>
        </p:nvCxnSpPr>
        <p:spPr>
          <a:xfrm rot="10800000">
            <a:off x="2052637" y="5289550"/>
            <a:ext cx="0" cy="86518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804" name="Google Shape;804;p57"/>
          <p:cNvSpPr txBox="1"/>
          <p:nvPr/>
        </p:nvSpPr>
        <p:spPr>
          <a:xfrm>
            <a:off x="1763712" y="4786312"/>
            <a:ext cx="40163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cxnSp>
        <p:nvCxnSpPr>
          <p:cNvPr id="805" name="Google Shape;805;p57"/>
          <p:cNvCxnSpPr/>
          <p:nvPr/>
        </p:nvCxnSpPr>
        <p:spPr>
          <a:xfrm>
            <a:off x="4786312" y="6154737"/>
            <a:ext cx="115252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806" name="Google Shape;806;p57"/>
          <p:cNvCxnSpPr/>
          <p:nvPr/>
        </p:nvCxnSpPr>
        <p:spPr>
          <a:xfrm rot="10800000">
            <a:off x="4789487" y="5289550"/>
            <a:ext cx="0" cy="86518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807" name="Google Shape;807;p57"/>
          <p:cNvSpPr txBox="1"/>
          <p:nvPr/>
        </p:nvSpPr>
        <p:spPr>
          <a:xfrm>
            <a:off x="4549775" y="4843462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808" name="Google Shape;808;p57"/>
          <p:cNvSpPr txBox="1"/>
          <p:nvPr/>
        </p:nvSpPr>
        <p:spPr>
          <a:xfrm>
            <a:off x="3227387" y="5922962"/>
            <a:ext cx="384175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809" name="Google Shape;809;p57"/>
          <p:cNvSpPr txBox="1"/>
          <p:nvPr/>
        </p:nvSpPr>
        <p:spPr>
          <a:xfrm>
            <a:off x="5915025" y="5905500"/>
            <a:ext cx="38576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5" grpId="0" animBg="1"/>
      <p:bldP spid="796" grpId="0" animBg="1"/>
      <p:bldP spid="797" grpId="0" animBg="1"/>
      <p:bldP spid="800" grpId="0"/>
      <p:bldP spid="801" grpId="0"/>
      <p:bldP spid="804" grpId="0"/>
      <p:bldP spid="807" grpId="0"/>
      <p:bldP spid="808" grpId="0"/>
      <p:bldP spid="80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8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/>
          </a:p>
        </p:txBody>
      </p:sp>
      <p:sp>
        <p:nvSpPr>
          <p:cNvPr id="815" name="Google Shape;815;p58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None/>
            </a:pPr>
            <a:r>
              <a:rPr lang="en-US" sz="3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parameter space</a:t>
            </a:r>
            <a:endParaRPr/>
          </a:p>
        </p:txBody>
      </p:sp>
      <p:sp>
        <p:nvSpPr>
          <p:cNvPr id="816" name="Google Shape;816;p58"/>
          <p:cNvSpPr txBox="1">
            <a:spLocks noGrp="1"/>
          </p:cNvSpPr>
          <p:nvPr>
            <p:ph type="body" idx="1"/>
          </p:nvPr>
        </p:nvSpPr>
        <p:spPr>
          <a:xfrm>
            <a:off x="533400" y="1066800"/>
            <a:ext cx="80772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line equation in slope-intercept representation:  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y = </a:t>
            </a:r>
            <a:r>
              <a:rPr lang="en-US" sz="2400" b="1" i="1" u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 b="1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+ </a:t>
            </a:r>
            <a:r>
              <a:rPr lang="en-US" sz="2400" b="1" i="1" u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2400" b="0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400" b="0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Lines can be represented with the 2 parameters (a, b).</a:t>
            </a:r>
            <a:endParaRPr dirty="0"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we define a 2D parameter space, each </a:t>
            </a:r>
            <a:r>
              <a:rPr lang="en-US" sz="2400" b="1" i="0" u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line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mapped to a single </a:t>
            </a:r>
            <a:r>
              <a:rPr lang="en-US" sz="2400" b="1" i="0" u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point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this space.</a:t>
            </a:r>
            <a:endParaRPr dirty="0"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/>
        </p:nvSpPr>
        <p:spPr>
          <a:xfrm>
            <a:off x="3972273" y="357318"/>
            <a:ext cx="1199453" cy="31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 New Roman"/>
              <a:buNone/>
            </a:pPr>
            <a:endParaRPr sz="2700" b="0" i="0" u="none" strike="noStrike" cap="none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Exam 2</a:t>
            </a:r>
            <a:endParaRPr sz="2700" b="0" i="0" u="none" strike="noStrike" cap="none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6" name="Google Shape;216;p30"/>
          <p:cNvCxnSpPr/>
          <p:nvPr/>
        </p:nvCxnSpPr>
        <p:spPr>
          <a:xfrm>
            <a:off x="0" y="2640330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7" name="Google Shape;217;p30"/>
          <p:cNvCxnSpPr/>
          <p:nvPr/>
        </p:nvCxnSpPr>
        <p:spPr>
          <a:xfrm>
            <a:off x="-1761" y="2712426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9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/>
          </a:p>
        </p:txBody>
      </p:sp>
      <p:sp>
        <p:nvSpPr>
          <p:cNvPr id="822" name="Google Shape;822;p59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None/>
            </a:pPr>
            <a:r>
              <a:rPr lang="en-US" sz="3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parameter space</a:t>
            </a:r>
            <a:endParaRPr/>
          </a:p>
        </p:txBody>
      </p:sp>
      <p:sp>
        <p:nvSpPr>
          <p:cNvPr id="823" name="Google Shape;823;p59"/>
          <p:cNvSpPr txBox="1">
            <a:spLocks noGrp="1"/>
          </p:cNvSpPr>
          <p:nvPr>
            <p:ph type="body" idx="1"/>
          </p:nvPr>
        </p:nvSpPr>
        <p:spPr>
          <a:xfrm>
            <a:off x="381000" y="1066800"/>
            <a:ext cx="9144000" cy="1398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each point (x, y) in the image there are infinite number of points (a, b) passing through:</a:t>
            </a:r>
            <a:endParaRPr dirty="0"/>
          </a:p>
          <a:p>
            <a:pPr marL="342900" lvl="0">
              <a:spcBef>
                <a:spcPts val="480"/>
              </a:spcBef>
              <a:buSzPts val="2400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b="1" i="1" dirty="0"/>
              <a:t> y = </a:t>
            </a:r>
            <a:r>
              <a:rPr lang="en-US" b="1" i="1" dirty="0">
                <a:solidFill>
                  <a:srgbClr val="00B050"/>
                </a:solidFill>
              </a:rPr>
              <a:t>a</a:t>
            </a:r>
            <a:r>
              <a:rPr lang="en-US" b="1" i="1" dirty="0"/>
              <a:t>x + </a:t>
            </a:r>
            <a:r>
              <a:rPr lang="en-US" b="1" i="1" dirty="0">
                <a:solidFill>
                  <a:srgbClr val="00B050"/>
                </a:solidFill>
              </a:rPr>
              <a:t>b</a:t>
            </a:r>
            <a:r>
              <a:rPr lang="en-US" i="1" dirty="0"/>
              <a:t> 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400" b="1" i="1" u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831;p60">
            <a:extLst>
              <a:ext uri="{FF2B5EF4-FFF2-40B4-BE49-F238E27FC236}">
                <a16:creationId xmlns:a16="http://schemas.microsoft.com/office/drawing/2014/main" id="{19578C07-FA08-4833-AED9-E47D4904FAC7}"/>
              </a:ext>
            </a:extLst>
          </p:cNvPr>
          <p:cNvSpPr txBox="1"/>
          <p:nvPr/>
        </p:nvSpPr>
        <p:spPr>
          <a:xfrm>
            <a:off x="3563937" y="2892353"/>
            <a:ext cx="2016125" cy="1871662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833;p60">
            <a:extLst>
              <a:ext uri="{FF2B5EF4-FFF2-40B4-BE49-F238E27FC236}">
                <a16:creationId xmlns:a16="http://schemas.microsoft.com/office/drawing/2014/main" id="{4847AAB9-8F75-4D0F-8084-A0A88B201641}"/>
              </a:ext>
            </a:extLst>
          </p:cNvPr>
          <p:cNvSpPr/>
          <p:nvPr/>
        </p:nvSpPr>
        <p:spPr>
          <a:xfrm>
            <a:off x="4284662" y="3611491"/>
            <a:ext cx="144462" cy="1444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836;p60">
            <a:extLst>
              <a:ext uri="{FF2B5EF4-FFF2-40B4-BE49-F238E27FC236}">
                <a16:creationId xmlns:a16="http://schemas.microsoft.com/office/drawing/2014/main" id="{0160C8BD-0472-4149-BADA-0D5B6BC86CFF}"/>
              </a:ext>
            </a:extLst>
          </p:cNvPr>
          <p:cNvSpPr txBox="1"/>
          <p:nvPr/>
        </p:nvSpPr>
        <p:spPr>
          <a:xfrm>
            <a:off x="4213224" y="2525641"/>
            <a:ext cx="8445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  <p:cxnSp>
        <p:nvCxnSpPr>
          <p:cNvPr id="10" name="Google Shape;842;p60">
            <a:extLst>
              <a:ext uri="{FF2B5EF4-FFF2-40B4-BE49-F238E27FC236}">
                <a16:creationId xmlns:a16="http://schemas.microsoft.com/office/drawing/2014/main" id="{53D6EC64-76C0-4DE4-9E01-26EAA2283989}"/>
              </a:ext>
            </a:extLst>
          </p:cNvPr>
          <p:cNvCxnSpPr/>
          <p:nvPr/>
        </p:nvCxnSpPr>
        <p:spPr>
          <a:xfrm>
            <a:off x="3346449" y="4908478"/>
            <a:ext cx="115252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1" name="Google Shape;843;p60">
            <a:extLst>
              <a:ext uri="{FF2B5EF4-FFF2-40B4-BE49-F238E27FC236}">
                <a16:creationId xmlns:a16="http://schemas.microsoft.com/office/drawing/2014/main" id="{78E0F5BE-684E-484A-95E3-3A5BB89823BC}"/>
              </a:ext>
            </a:extLst>
          </p:cNvPr>
          <p:cNvSpPr txBox="1"/>
          <p:nvPr/>
        </p:nvSpPr>
        <p:spPr>
          <a:xfrm>
            <a:off x="4478337" y="4659241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cxnSp>
        <p:nvCxnSpPr>
          <p:cNvPr id="12" name="Google Shape;844;p60">
            <a:extLst>
              <a:ext uri="{FF2B5EF4-FFF2-40B4-BE49-F238E27FC236}">
                <a16:creationId xmlns:a16="http://schemas.microsoft.com/office/drawing/2014/main" id="{ABCF8DB7-BBA4-49F7-B454-0000A43CE6E4}"/>
              </a:ext>
            </a:extLst>
          </p:cNvPr>
          <p:cNvCxnSpPr/>
          <p:nvPr/>
        </p:nvCxnSpPr>
        <p:spPr>
          <a:xfrm rot="10800000">
            <a:off x="3349624" y="4043291"/>
            <a:ext cx="0" cy="86518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3" name="Google Shape;845;p60">
            <a:extLst>
              <a:ext uri="{FF2B5EF4-FFF2-40B4-BE49-F238E27FC236}">
                <a16:creationId xmlns:a16="http://schemas.microsoft.com/office/drawing/2014/main" id="{655DA864-6EF0-4917-8392-F5255209246B}"/>
              </a:ext>
            </a:extLst>
          </p:cNvPr>
          <p:cNvSpPr txBox="1"/>
          <p:nvPr/>
        </p:nvSpPr>
        <p:spPr>
          <a:xfrm>
            <a:off x="3109912" y="3597203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dirty="0"/>
          </a:p>
        </p:txBody>
      </p:sp>
      <p:cxnSp>
        <p:nvCxnSpPr>
          <p:cNvPr id="14" name="Google Shape;834;p60">
            <a:extLst>
              <a:ext uri="{FF2B5EF4-FFF2-40B4-BE49-F238E27FC236}">
                <a16:creationId xmlns:a16="http://schemas.microsoft.com/office/drawing/2014/main" id="{E829024C-BF65-4EA5-B8BA-26850E17D9C9}"/>
              </a:ext>
            </a:extLst>
          </p:cNvPr>
          <p:cNvCxnSpPr/>
          <p:nvPr/>
        </p:nvCxnSpPr>
        <p:spPr>
          <a:xfrm>
            <a:off x="3774350" y="2925042"/>
            <a:ext cx="1368425" cy="1800225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7" name="Google Shape;834;p60">
            <a:extLst>
              <a:ext uri="{FF2B5EF4-FFF2-40B4-BE49-F238E27FC236}">
                <a16:creationId xmlns:a16="http://schemas.microsoft.com/office/drawing/2014/main" id="{B026F731-7E45-4A3D-BE2B-E937048AC355}"/>
              </a:ext>
            </a:extLst>
          </p:cNvPr>
          <p:cNvCxnSpPr>
            <a:cxnSpLocks/>
          </p:cNvCxnSpPr>
          <p:nvPr/>
        </p:nvCxnSpPr>
        <p:spPr>
          <a:xfrm>
            <a:off x="4196486" y="2892353"/>
            <a:ext cx="375513" cy="1863725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1" name="Google Shape;834;p60">
            <a:extLst>
              <a:ext uri="{FF2B5EF4-FFF2-40B4-BE49-F238E27FC236}">
                <a16:creationId xmlns:a16="http://schemas.microsoft.com/office/drawing/2014/main" id="{F9493882-33BF-4FAA-88B9-E9E67EF2F2E7}"/>
              </a:ext>
            </a:extLst>
          </p:cNvPr>
          <p:cNvCxnSpPr>
            <a:cxnSpLocks/>
          </p:cNvCxnSpPr>
          <p:nvPr/>
        </p:nvCxnSpPr>
        <p:spPr>
          <a:xfrm>
            <a:off x="4348663" y="2904258"/>
            <a:ext cx="15012" cy="1851820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3" name="Google Shape;834;p60">
            <a:extLst>
              <a:ext uri="{FF2B5EF4-FFF2-40B4-BE49-F238E27FC236}">
                <a16:creationId xmlns:a16="http://schemas.microsoft.com/office/drawing/2014/main" id="{47DAD3FA-7AF0-4E59-91A2-539EB0F64F76}"/>
              </a:ext>
            </a:extLst>
          </p:cNvPr>
          <p:cNvCxnSpPr>
            <a:cxnSpLocks/>
          </p:cNvCxnSpPr>
          <p:nvPr/>
        </p:nvCxnSpPr>
        <p:spPr>
          <a:xfrm flipH="1">
            <a:off x="3957815" y="2917827"/>
            <a:ext cx="725238" cy="1789040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7" name="Google Shape;834;p60">
            <a:extLst>
              <a:ext uri="{FF2B5EF4-FFF2-40B4-BE49-F238E27FC236}">
                <a16:creationId xmlns:a16="http://schemas.microsoft.com/office/drawing/2014/main" id="{9C739262-4D97-4015-838F-768A6D6BDC98}"/>
              </a:ext>
            </a:extLst>
          </p:cNvPr>
          <p:cNvCxnSpPr>
            <a:cxnSpLocks/>
          </p:cNvCxnSpPr>
          <p:nvPr/>
        </p:nvCxnSpPr>
        <p:spPr>
          <a:xfrm flipV="1">
            <a:off x="3649934" y="2934370"/>
            <a:ext cx="1269456" cy="1736836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1" name="Google Shape;834;p60">
            <a:extLst>
              <a:ext uri="{FF2B5EF4-FFF2-40B4-BE49-F238E27FC236}">
                <a16:creationId xmlns:a16="http://schemas.microsoft.com/office/drawing/2014/main" id="{24C156CF-63D7-4BBA-ACE4-3AC4AF51DB46}"/>
              </a:ext>
            </a:extLst>
          </p:cNvPr>
          <p:cNvCxnSpPr>
            <a:cxnSpLocks/>
          </p:cNvCxnSpPr>
          <p:nvPr/>
        </p:nvCxnSpPr>
        <p:spPr>
          <a:xfrm>
            <a:off x="3563937" y="3695700"/>
            <a:ext cx="2016125" cy="0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4E16312-76B9-456F-AD88-7C2A22D68850}"/>
              </a:ext>
            </a:extLst>
          </p:cNvPr>
          <p:cNvCxnSpPr>
            <a:cxnSpLocks/>
          </p:cNvCxnSpPr>
          <p:nvPr/>
        </p:nvCxnSpPr>
        <p:spPr>
          <a:xfrm>
            <a:off x="1683106" y="2363322"/>
            <a:ext cx="0" cy="365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43779C-14F7-43B9-B364-E70FA06A0188}"/>
              </a:ext>
            </a:extLst>
          </p:cNvPr>
          <p:cNvSpPr txBox="1"/>
          <p:nvPr/>
        </p:nvSpPr>
        <p:spPr>
          <a:xfrm>
            <a:off x="784789" y="2690387"/>
            <a:ext cx="2779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dk1"/>
                </a:solidFill>
              </a:rPr>
              <a:t>b = </a:t>
            </a:r>
            <a:r>
              <a:rPr lang="en-US" sz="2400" b="1" i="1" dirty="0">
                <a:solidFill>
                  <a:srgbClr val="00B050"/>
                </a:solidFill>
              </a:rPr>
              <a:t>-</a:t>
            </a:r>
            <a:r>
              <a:rPr lang="en-US" sz="2400" b="1" i="1" dirty="0" err="1">
                <a:solidFill>
                  <a:srgbClr val="00B050"/>
                </a:solidFill>
              </a:rPr>
              <a:t>x</a:t>
            </a:r>
            <a:r>
              <a:rPr lang="en-US" sz="2400" b="1" i="1" dirty="0" err="1">
                <a:solidFill>
                  <a:schemeClr val="dk1"/>
                </a:solidFill>
              </a:rPr>
              <a:t>a</a:t>
            </a:r>
            <a:r>
              <a:rPr lang="en-US" sz="2400" b="1" i="1" dirty="0">
                <a:solidFill>
                  <a:schemeClr val="dk1"/>
                </a:solidFill>
              </a:rPr>
              <a:t> + </a:t>
            </a:r>
            <a:r>
              <a:rPr lang="en-US" sz="2400" b="1" i="1" dirty="0">
                <a:solidFill>
                  <a:srgbClr val="00B050"/>
                </a:solidFill>
              </a:rPr>
              <a:t>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716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9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/>
          </a:p>
        </p:txBody>
      </p:sp>
      <p:sp>
        <p:nvSpPr>
          <p:cNvPr id="822" name="Google Shape;822;p59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None/>
            </a:pPr>
            <a:r>
              <a:rPr lang="en-US" sz="3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parameter space</a:t>
            </a:r>
            <a:endParaRPr/>
          </a:p>
        </p:txBody>
      </p:sp>
      <p:sp>
        <p:nvSpPr>
          <p:cNvPr id="823" name="Google Shape;823;p59"/>
          <p:cNvSpPr txBox="1">
            <a:spLocks noGrp="1"/>
          </p:cNvSpPr>
          <p:nvPr>
            <p:ph type="body" idx="1"/>
          </p:nvPr>
        </p:nvSpPr>
        <p:spPr>
          <a:xfrm>
            <a:off x="381000" y="1066800"/>
            <a:ext cx="9144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each point (x, y) in the image there are infinite number of points (a, b) passing through: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 </a:t>
            </a:r>
            <a:r>
              <a:rPr lang="en-US" sz="24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 = </a:t>
            </a:r>
            <a:r>
              <a:rPr lang="en-US" sz="2400" b="1" i="1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-x</a:t>
            </a:r>
            <a:r>
              <a:rPr lang="en-US" sz="24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+ </a:t>
            </a:r>
            <a:r>
              <a:rPr lang="en-US" sz="2400" b="1" i="1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1" u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lang="en-US" sz="2400" b="1" i="1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For Example:</a:t>
            </a:r>
            <a:endParaRPr/>
          </a:p>
          <a:p>
            <a:pPr marL="342900" lvl="0" indent="-3429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1" u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(x,y) = (6,8)</a:t>
            </a:r>
            <a:endParaRPr/>
          </a:p>
          <a:p>
            <a:pPr marL="342900" lvl="0" indent="-3429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 = -6a+8</a:t>
            </a:r>
            <a:endParaRPr/>
          </a:p>
        </p:txBody>
      </p:sp>
      <p:sp>
        <p:nvSpPr>
          <p:cNvPr id="824" name="Google Shape;824;p59"/>
          <p:cNvSpPr txBox="1"/>
          <p:nvPr/>
        </p:nvSpPr>
        <p:spPr>
          <a:xfrm>
            <a:off x="3733800" y="5400675"/>
            <a:ext cx="36576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this is a line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0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/>
          </a:p>
        </p:txBody>
      </p:sp>
      <p:sp>
        <p:nvSpPr>
          <p:cNvPr id="830" name="Google Shape;830;p60"/>
          <p:cNvSpPr txBox="1">
            <a:spLocks noGrp="1"/>
          </p:cNvSpPr>
          <p:nvPr>
            <p:ph type="body" idx="1"/>
          </p:nvPr>
        </p:nvSpPr>
        <p:spPr>
          <a:xfrm>
            <a:off x="434975" y="914400"/>
            <a:ext cx="8229600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point is mapped to a line, and a line is mapped to a point.</a:t>
            </a:r>
            <a:endParaRPr/>
          </a:p>
        </p:txBody>
      </p:sp>
      <p:sp>
        <p:nvSpPr>
          <p:cNvPr id="831" name="Google Shape;831;p60"/>
          <p:cNvSpPr txBox="1"/>
          <p:nvPr/>
        </p:nvSpPr>
        <p:spPr>
          <a:xfrm>
            <a:off x="5003800" y="1779587"/>
            <a:ext cx="2016125" cy="1871662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2" name="Google Shape;832;p60"/>
          <p:cNvSpPr txBox="1"/>
          <p:nvPr/>
        </p:nvSpPr>
        <p:spPr>
          <a:xfrm>
            <a:off x="2195512" y="1779587"/>
            <a:ext cx="2016125" cy="1871662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3" name="Google Shape;833;p60"/>
          <p:cNvSpPr/>
          <p:nvPr/>
        </p:nvSpPr>
        <p:spPr>
          <a:xfrm>
            <a:off x="5724525" y="2498725"/>
            <a:ext cx="144462" cy="1444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34" name="Google Shape;834;p60"/>
          <p:cNvCxnSpPr/>
          <p:nvPr/>
        </p:nvCxnSpPr>
        <p:spPr>
          <a:xfrm>
            <a:off x="2484437" y="1779587"/>
            <a:ext cx="1368425" cy="1800225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35" name="Google Shape;835;p60"/>
          <p:cNvCxnSpPr/>
          <p:nvPr/>
        </p:nvCxnSpPr>
        <p:spPr>
          <a:xfrm rot="10800000">
            <a:off x="3203575" y="2427287"/>
            <a:ext cx="2376487" cy="1444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836" name="Google Shape;836;p60"/>
          <p:cNvSpPr txBox="1"/>
          <p:nvPr/>
        </p:nvSpPr>
        <p:spPr>
          <a:xfrm>
            <a:off x="5653087" y="1412875"/>
            <a:ext cx="8445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  <p:sp>
        <p:nvSpPr>
          <p:cNvPr id="837" name="Google Shape;837;p60"/>
          <p:cNvSpPr txBox="1"/>
          <p:nvPr/>
        </p:nvSpPr>
        <p:spPr>
          <a:xfrm>
            <a:off x="2771775" y="1419225"/>
            <a:ext cx="9080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Hough</a:t>
            </a:r>
            <a:endParaRPr/>
          </a:p>
        </p:txBody>
      </p:sp>
      <p:cxnSp>
        <p:nvCxnSpPr>
          <p:cNvPr id="838" name="Google Shape;838;p60"/>
          <p:cNvCxnSpPr/>
          <p:nvPr/>
        </p:nvCxnSpPr>
        <p:spPr>
          <a:xfrm>
            <a:off x="2049462" y="3795712"/>
            <a:ext cx="115252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839" name="Google Shape;839;p60"/>
          <p:cNvSpPr txBox="1"/>
          <p:nvPr/>
        </p:nvSpPr>
        <p:spPr>
          <a:xfrm>
            <a:off x="3181350" y="3546475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840" name="Google Shape;840;p60"/>
          <p:cNvCxnSpPr/>
          <p:nvPr/>
        </p:nvCxnSpPr>
        <p:spPr>
          <a:xfrm rot="10800000">
            <a:off x="2052637" y="2930525"/>
            <a:ext cx="0" cy="86518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841" name="Google Shape;841;p60"/>
          <p:cNvSpPr txBox="1"/>
          <p:nvPr/>
        </p:nvSpPr>
        <p:spPr>
          <a:xfrm>
            <a:off x="1763712" y="2427287"/>
            <a:ext cx="40163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cxnSp>
        <p:nvCxnSpPr>
          <p:cNvPr id="842" name="Google Shape;842;p60"/>
          <p:cNvCxnSpPr/>
          <p:nvPr/>
        </p:nvCxnSpPr>
        <p:spPr>
          <a:xfrm>
            <a:off x="4786312" y="3795712"/>
            <a:ext cx="115252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843" name="Google Shape;843;p60"/>
          <p:cNvSpPr txBox="1"/>
          <p:nvPr/>
        </p:nvSpPr>
        <p:spPr>
          <a:xfrm>
            <a:off x="5918200" y="3546475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cxnSp>
        <p:nvCxnSpPr>
          <p:cNvPr id="844" name="Google Shape;844;p60"/>
          <p:cNvCxnSpPr/>
          <p:nvPr/>
        </p:nvCxnSpPr>
        <p:spPr>
          <a:xfrm rot="10800000">
            <a:off x="4789487" y="2930525"/>
            <a:ext cx="0" cy="86518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845" name="Google Shape;845;p60"/>
          <p:cNvSpPr txBox="1"/>
          <p:nvPr/>
        </p:nvSpPr>
        <p:spPr>
          <a:xfrm>
            <a:off x="4549775" y="2484437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846" name="Google Shape;846;p60"/>
          <p:cNvSpPr txBox="1"/>
          <p:nvPr/>
        </p:nvSpPr>
        <p:spPr>
          <a:xfrm>
            <a:off x="4932362" y="4598987"/>
            <a:ext cx="2016125" cy="1871662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7" name="Google Shape;847;p60"/>
          <p:cNvSpPr txBox="1"/>
          <p:nvPr/>
        </p:nvSpPr>
        <p:spPr>
          <a:xfrm>
            <a:off x="2124075" y="4598987"/>
            <a:ext cx="2016125" cy="1871662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48" name="Google Shape;848;p60"/>
          <p:cNvCxnSpPr/>
          <p:nvPr/>
        </p:nvCxnSpPr>
        <p:spPr>
          <a:xfrm>
            <a:off x="2413000" y="4598987"/>
            <a:ext cx="1438275" cy="1781175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49" name="Google Shape;849;p60"/>
          <p:cNvCxnSpPr/>
          <p:nvPr/>
        </p:nvCxnSpPr>
        <p:spPr>
          <a:xfrm flipH="1">
            <a:off x="3419475" y="5391150"/>
            <a:ext cx="2089150" cy="1254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850" name="Google Shape;850;p60"/>
          <p:cNvSpPr txBox="1"/>
          <p:nvPr/>
        </p:nvSpPr>
        <p:spPr>
          <a:xfrm>
            <a:off x="5581650" y="4232275"/>
            <a:ext cx="8445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  <p:sp>
        <p:nvSpPr>
          <p:cNvPr id="851" name="Google Shape;851;p60"/>
          <p:cNvSpPr txBox="1"/>
          <p:nvPr/>
        </p:nvSpPr>
        <p:spPr>
          <a:xfrm>
            <a:off x="2700337" y="4238625"/>
            <a:ext cx="9080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Hough</a:t>
            </a:r>
            <a:endParaRPr/>
          </a:p>
        </p:txBody>
      </p:sp>
      <p:cxnSp>
        <p:nvCxnSpPr>
          <p:cNvPr id="852" name="Google Shape;852;p60"/>
          <p:cNvCxnSpPr/>
          <p:nvPr/>
        </p:nvCxnSpPr>
        <p:spPr>
          <a:xfrm>
            <a:off x="1978025" y="6615112"/>
            <a:ext cx="115252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853" name="Google Shape;853;p60"/>
          <p:cNvSpPr txBox="1"/>
          <p:nvPr/>
        </p:nvSpPr>
        <p:spPr>
          <a:xfrm>
            <a:off x="3109912" y="6365875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854" name="Google Shape;854;p60"/>
          <p:cNvCxnSpPr/>
          <p:nvPr/>
        </p:nvCxnSpPr>
        <p:spPr>
          <a:xfrm rot="10800000">
            <a:off x="1981200" y="5749925"/>
            <a:ext cx="0" cy="86518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855" name="Google Shape;855;p60"/>
          <p:cNvSpPr txBox="1"/>
          <p:nvPr/>
        </p:nvSpPr>
        <p:spPr>
          <a:xfrm>
            <a:off x="1692275" y="5246687"/>
            <a:ext cx="40163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cxnSp>
        <p:nvCxnSpPr>
          <p:cNvPr id="856" name="Google Shape;856;p60"/>
          <p:cNvCxnSpPr/>
          <p:nvPr/>
        </p:nvCxnSpPr>
        <p:spPr>
          <a:xfrm>
            <a:off x="4714875" y="6615112"/>
            <a:ext cx="115252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857" name="Google Shape;857;p60"/>
          <p:cNvSpPr txBox="1"/>
          <p:nvPr/>
        </p:nvSpPr>
        <p:spPr>
          <a:xfrm>
            <a:off x="5846762" y="6365875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cxnSp>
        <p:nvCxnSpPr>
          <p:cNvPr id="858" name="Google Shape;858;p60"/>
          <p:cNvCxnSpPr/>
          <p:nvPr/>
        </p:nvCxnSpPr>
        <p:spPr>
          <a:xfrm rot="10800000">
            <a:off x="4718050" y="5749925"/>
            <a:ext cx="0" cy="86518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859" name="Google Shape;859;p60"/>
          <p:cNvSpPr txBox="1"/>
          <p:nvPr/>
        </p:nvSpPr>
        <p:spPr>
          <a:xfrm>
            <a:off x="4478337" y="5303837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cxnSp>
        <p:nvCxnSpPr>
          <p:cNvPr id="860" name="Google Shape;860;p60"/>
          <p:cNvCxnSpPr/>
          <p:nvPr/>
        </p:nvCxnSpPr>
        <p:spPr>
          <a:xfrm>
            <a:off x="323850" y="4121150"/>
            <a:ext cx="8640762" cy="0"/>
          </a:xfrm>
          <a:prstGeom prst="straightConnector1">
            <a:avLst/>
          </a:prstGeom>
          <a:noFill/>
          <a:ln w="9525" cap="flat" cmpd="sng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61" name="Google Shape;861;p60"/>
          <p:cNvCxnSpPr/>
          <p:nvPr/>
        </p:nvCxnSpPr>
        <p:spPr>
          <a:xfrm>
            <a:off x="5148262" y="4651375"/>
            <a:ext cx="1368425" cy="1800225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62" name="Google Shape;862;p60"/>
          <p:cNvCxnSpPr/>
          <p:nvPr/>
        </p:nvCxnSpPr>
        <p:spPr>
          <a:xfrm rot="1260000">
            <a:off x="2527300" y="4713287"/>
            <a:ext cx="1181100" cy="1576387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63" name="Google Shape;863;p60"/>
          <p:cNvCxnSpPr/>
          <p:nvPr/>
        </p:nvCxnSpPr>
        <p:spPr>
          <a:xfrm rot="1260000">
            <a:off x="3027362" y="4602162"/>
            <a:ext cx="128587" cy="1946275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64" name="Google Shape;864;p60"/>
          <p:cNvCxnSpPr/>
          <p:nvPr/>
        </p:nvCxnSpPr>
        <p:spPr>
          <a:xfrm rot="1320000" flipH="1">
            <a:off x="2908300" y="4491037"/>
            <a:ext cx="436562" cy="2033587"/>
          </a:xfrm>
          <a:prstGeom prst="straightConnector1">
            <a:avLst/>
          </a:prstGeom>
          <a:noFill/>
          <a:ln w="50800" cap="flat" cmpd="sng">
            <a:solidFill>
              <a:srgbClr val="66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865" name="Google Shape;865;p60"/>
          <p:cNvSpPr/>
          <p:nvPr/>
        </p:nvSpPr>
        <p:spPr>
          <a:xfrm>
            <a:off x="3059112" y="5443537"/>
            <a:ext cx="144462" cy="1444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6" name="Google Shape;866;p60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None/>
            </a:pPr>
            <a:r>
              <a:rPr lang="en-US" sz="3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duality property</a:t>
            </a:r>
            <a:endParaRPr/>
          </a:p>
        </p:txBody>
      </p:sp>
      <p:sp>
        <p:nvSpPr>
          <p:cNvPr id="867" name="Google Shape;867;p60"/>
          <p:cNvSpPr/>
          <p:nvPr/>
        </p:nvSpPr>
        <p:spPr>
          <a:xfrm>
            <a:off x="5300662" y="4879975"/>
            <a:ext cx="109537" cy="10953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8" name="Google Shape;868;p60"/>
          <p:cNvSpPr/>
          <p:nvPr/>
        </p:nvSpPr>
        <p:spPr>
          <a:xfrm>
            <a:off x="5846762" y="5588000"/>
            <a:ext cx="109537" cy="109537"/>
          </a:xfrm>
          <a:prstGeom prst="ellipse">
            <a:avLst/>
          </a:prstGeom>
          <a:solidFill>
            <a:srgbClr val="660066"/>
          </a:solidFill>
          <a:ln w="9525" cap="flat" cmpd="sng">
            <a:solidFill>
              <a:srgbClr val="66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9" name="Google Shape;869;p60"/>
          <p:cNvSpPr txBox="1"/>
          <p:nvPr/>
        </p:nvSpPr>
        <p:spPr>
          <a:xfrm>
            <a:off x="76200" y="4979987"/>
            <a:ext cx="1552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can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use this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duality?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61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/>
          </a:p>
        </p:txBody>
      </p:sp>
      <p:sp>
        <p:nvSpPr>
          <p:cNvPr id="875" name="Google Shape;875;p61"/>
          <p:cNvSpPr txBox="1"/>
          <p:nvPr/>
        </p:nvSpPr>
        <p:spPr>
          <a:xfrm>
            <a:off x="685800" y="1524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 sz="30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Hough Transform: use a voting scheme</a:t>
            </a:r>
            <a:endParaRPr/>
          </a:p>
        </p:txBody>
      </p:sp>
      <p:sp>
        <p:nvSpPr>
          <p:cNvPr id="876" name="Google Shape;876;p61"/>
          <p:cNvSpPr txBox="1"/>
          <p:nvPr/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7" name="Google Shape;877;p61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84582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 an </a:t>
            </a:r>
            <a:r>
              <a:rPr lang="en-US" sz="2800" b="0" i="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edge detector 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the image                  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(gradient + threshold, or using Canny’s method)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 a </a:t>
            </a:r>
            <a:r>
              <a:rPr lang="en-US" sz="2800" b="0" i="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lang="en-US" sz="2800" b="0" i="1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h(a,b)</a:t>
            </a:r>
            <a:r>
              <a:rPr lang="en-US" sz="2800" b="0" i="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-US" sz="2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a,b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a certain range.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 over the image: for each pixel </a:t>
            </a:r>
            <a:r>
              <a:rPr lang="en-US" sz="2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(x,y)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an edge,</a:t>
            </a:r>
            <a:r>
              <a:rPr lang="en-US" sz="2800" b="0" i="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vote</a:t>
            </a:r>
            <a:r>
              <a:rPr lang="en-US" sz="2800" b="0" i="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all the cells </a:t>
            </a:r>
            <a:r>
              <a:rPr lang="en-US" sz="2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(a,b)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which satisfy the equation:  y</a:t>
            </a:r>
            <a:r>
              <a:rPr lang="en-US" sz="2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ax + b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		                       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(meaning, increase the cell counter: </a:t>
            </a:r>
            <a:r>
              <a:rPr lang="en-US" sz="24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h(a,b)++</a:t>
            </a:r>
            <a:r>
              <a:rPr lang="en-US" sz="24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cell having </a:t>
            </a:r>
            <a:r>
              <a:rPr lang="en-US" sz="2800" b="0" i="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maximal value 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(or the cells which pass a given threshold) 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2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/>
          </a:p>
        </p:txBody>
      </p:sp>
      <p:sp>
        <p:nvSpPr>
          <p:cNvPr id="883" name="Google Shape;883;p62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None/>
            </a:pPr>
            <a:r>
              <a:rPr lang="en-US" sz="3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3400" b="0" i="1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0" i="0" u="none">
                <a:solidFill>
                  <a:srgbClr val="783C00"/>
                </a:solidFill>
                <a:latin typeface="Arial"/>
                <a:ea typeface="Arial"/>
                <a:cs typeface="Arial"/>
                <a:sym typeface="Arial"/>
              </a:rPr>
              <a:t>Slope-intercept representation</a:t>
            </a:r>
            <a:endParaRPr/>
          </a:p>
        </p:txBody>
      </p:sp>
      <p:pic>
        <p:nvPicPr>
          <p:cNvPr id="884" name="Google Shape;884;p62" descr="f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6900" y="1476375"/>
            <a:ext cx="5410200" cy="5265737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62"/>
          <p:cNvSpPr txBox="1"/>
          <p:nvPr/>
        </p:nvSpPr>
        <p:spPr>
          <a:xfrm>
            <a:off x="231775" y="2079625"/>
            <a:ext cx="1603375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Original image</a:t>
            </a:r>
            <a:endParaRPr/>
          </a:p>
        </p:txBody>
      </p:sp>
      <p:sp>
        <p:nvSpPr>
          <p:cNvPr id="886" name="Google Shape;886;p62"/>
          <p:cNvSpPr txBox="1"/>
          <p:nvPr/>
        </p:nvSpPr>
        <p:spPr>
          <a:xfrm>
            <a:off x="7277100" y="2079625"/>
            <a:ext cx="1603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 Map</a:t>
            </a:r>
            <a:endParaRPr dirty="0"/>
          </a:p>
        </p:txBody>
      </p:sp>
      <p:sp>
        <p:nvSpPr>
          <p:cNvPr id="887" name="Google Shape;887;p62"/>
          <p:cNvSpPr txBox="1"/>
          <p:nvPr/>
        </p:nvSpPr>
        <p:spPr>
          <a:xfrm>
            <a:off x="179387" y="4724400"/>
            <a:ext cx="1603375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Hough</a:t>
            </a:r>
            <a:endParaRPr dirty="0"/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(before threshold)</a:t>
            </a:r>
            <a:endParaRPr dirty="0"/>
          </a:p>
        </p:txBody>
      </p:sp>
      <p:sp>
        <p:nvSpPr>
          <p:cNvPr id="888" name="Google Shape;888;p62"/>
          <p:cNvSpPr txBox="1"/>
          <p:nvPr/>
        </p:nvSpPr>
        <p:spPr>
          <a:xfrm>
            <a:off x="7162800" y="4581525"/>
            <a:ext cx="1603375" cy="11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two strongest lines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003E3A-0A7C-4232-B5FD-B569A958497D}"/>
              </a:ext>
            </a:extLst>
          </p:cNvPr>
          <p:cNvSpPr/>
          <p:nvPr/>
        </p:nvSpPr>
        <p:spPr>
          <a:xfrm>
            <a:off x="4603750" y="1476374"/>
            <a:ext cx="2673350" cy="2625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9ADCB1-430D-4C70-9EFA-A1728BD85D93}"/>
              </a:ext>
            </a:extLst>
          </p:cNvPr>
          <p:cNvSpPr/>
          <p:nvPr/>
        </p:nvSpPr>
        <p:spPr>
          <a:xfrm>
            <a:off x="4572000" y="4074319"/>
            <a:ext cx="2673350" cy="2667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F50FFA3-30C6-491F-8E0D-B692C5E5C351}"/>
              </a:ext>
            </a:extLst>
          </p:cNvPr>
          <p:cNvSpPr/>
          <p:nvPr/>
        </p:nvSpPr>
        <p:spPr>
          <a:xfrm>
            <a:off x="2813050" y="4074319"/>
            <a:ext cx="301625" cy="3106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567B4DF-9C14-4B7F-8D1A-355FC358A205}"/>
              </a:ext>
            </a:extLst>
          </p:cNvPr>
          <p:cNvSpPr/>
          <p:nvPr/>
        </p:nvSpPr>
        <p:spPr>
          <a:xfrm>
            <a:off x="3455988" y="5226302"/>
            <a:ext cx="301625" cy="3106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05643B-F5FF-4422-A1CC-0D02C164F123}"/>
              </a:ext>
            </a:extLst>
          </p:cNvPr>
          <p:cNvSpPr/>
          <p:nvPr/>
        </p:nvSpPr>
        <p:spPr>
          <a:xfrm>
            <a:off x="1835150" y="4074319"/>
            <a:ext cx="2673350" cy="2667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/>
      <p:bldP spid="887" grpId="0"/>
      <p:bldP spid="888" grpId="0"/>
      <p:bldP spid="2" grpId="0" animBg="1"/>
      <p:bldP spid="11" grpId="0" animBg="1"/>
      <p:bldP spid="3" grpId="0" animBg="1"/>
      <p:bldP spid="13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3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/>
          </a:p>
        </p:txBody>
      </p:sp>
      <p:sp>
        <p:nvSpPr>
          <p:cNvPr id="894" name="Google Shape;894;p63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77724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Representation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Vertical lines are not covered by the representation </a:t>
            </a:r>
            <a:r>
              <a:rPr lang="en-US" sz="2400" b="0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= </a:t>
            </a:r>
            <a:r>
              <a:rPr lang="en-US" sz="2400" b="0" i="1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ax+b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342900" lvl="0" indent="-3429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Range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Selecting the range of values for the table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Quantization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choosing a grid.</a:t>
            </a:r>
            <a:endParaRPr dirty="0"/>
          </a:p>
        </p:txBody>
      </p:sp>
      <p:sp>
        <p:nvSpPr>
          <p:cNvPr id="895" name="Google Shape;895;p63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-US" sz="3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Issues to consider…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4"/>
          <p:cNvSpPr txBox="1"/>
          <p:nvPr/>
        </p:nvSpPr>
        <p:spPr>
          <a:xfrm>
            <a:off x="820737" y="1447800"/>
            <a:ext cx="5761037" cy="719137"/>
          </a:xfrm>
          <a:prstGeom prst="rect">
            <a:avLst/>
          </a:prstGeom>
          <a:solidFill>
            <a:srgbClr val="00FF00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0" name="Google Shape;900;p64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/>
          </a:p>
        </p:txBody>
      </p:sp>
      <p:sp>
        <p:nvSpPr>
          <p:cNvPr id="901" name="Google Shape;901;p64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 sz="3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better representation</a:t>
            </a:r>
            <a:endParaRPr/>
          </a:p>
        </p:txBody>
      </p:sp>
      <p:sp>
        <p:nvSpPr>
          <p:cNvPr id="902" name="Google Shape;902;p64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147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a </a:t>
            </a:r>
            <a:r>
              <a:rPr lang="en-US" sz="2400" b="1" i="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polar representation</a:t>
            </a:r>
            <a:r>
              <a:rPr lang="en-US" sz="2400" b="0" i="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instead: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64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4" name="Google Shape;904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687" y="1476375"/>
            <a:ext cx="5499100" cy="73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87" y="3916362"/>
            <a:ext cx="358775" cy="496887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4"/>
          <p:cNvSpPr txBox="1"/>
          <p:nvPr/>
        </p:nvSpPr>
        <p:spPr>
          <a:xfrm>
            <a:off x="25400" y="3267075"/>
            <a:ext cx="5064125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      </a:t>
            </a:r>
            <a:r>
              <a:rPr lang="en-US" sz="32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800" b="0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distance from (0,0)</a:t>
            </a:r>
            <a:endParaRPr dirty="0"/>
          </a:p>
        </p:txBody>
      </p:sp>
      <p:sp>
        <p:nvSpPr>
          <p:cNvPr id="907" name="Google Shape;907;p64"/>
          <p:cNvSpPr txBox="1"/>
          <p:nvPr/>
        </p:nvSpPr>
        <p:spPr>
          <a:xfrm>
            <a:off x="820737" y="1454150"/>
            <a:ext cx="5688012" cy="7191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9" name="Google Shape;909;p64"/>
          <p:cNvPicPr preferRelativeResize="0"/>
          <p:nvPr/>
        </p:nvPicPr>
        <p:blipFill rotWithShape="1">
          <a:blip r:embed="rId5">
            <a:alphaModFix/>
          </a:blip>
          <a:srcRect r="64509"/>
          <a:stretch/>
        </p:blipFill>
        <p:spPr>
          <a:xfrm>
            <a:off x="5943600" y="2443162"/>
            <a:ext cx="2514600" cy="31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64"/>
          <p:cNvSpPr txBox="1"/>
          <p:nvPr/>
        </p:nvSpPr>
        <p:spPr>
          <a:xfrm rot="2760000">
            <a:off x="6862762" y="3708400"/>
            <a:ext cx="228600" cy="22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1" name="Google Shape;911;p64"/>
          <p:cNvSpPr txBox="1"/>
          <p:nvPr/>
        </p:nvSpPr>
        <p:spPr>
          <a:xfrm>
            <a:off x="6484937" y="3702050"/>
            <a:ext cx="3365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dirty="0"/>
          </a:p>
        </p:txBody>
      </p:sp>
      <p:pic>
        <p:nvPicPr>
          <p:cNvPr id="912" name="Google Shape;912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62725" y="4154487"/>
            <a:ext cx="230187" cy="31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3" name="Google Shape;913;p64"/>
          <p:cNvCxnSpPr/>
          <p:nvPr/>
        </p:nvCxnSpPr>
        <p:spPr>
          <a:xfrm rot="10800000" flipH="1">
            <a:off x="6416675" y="3900487"/>
            <a:ext cx="477837" cy="4889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14" name="Google Shape;914;p64"/>
          <p:cNvSpPr txBox="1"/>
          <p:nvPr/>
        </p:nvSpPr>
        <p:spPr>
          <a:xfrm>
            <a:off x="7306322" y="5001325"/>
            <a:ext cx="96900" cy="2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2000"/>
          </a:p>
        </p:txBody>
      </p:sp>
      <p:sp>
        <p:nvSpPr>
          <p:cNvPr id="915" name="Google Shape;915;p64"/>
          <p:cNvSpPr txBox="1"/>
          <p:nvPr/>
        </p:nvSpPr>
        <p:spPr>
          <a:xfrm>
            <a:off x="930275" y="3829050"/>
            <a:ext cx="4046537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Angle</a:t>
            </a:r>
            <a:r>
              <a:rPr lang="en-US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relative to x axis</a:t>
            </a:r>
            <a:endParaRPr/>
          </a:p>
        </p:txBody>
      </p:sp>
      <p:sp>
        <p:nvSpPr>
          <p:cNvPr id="916" name="Google Shape;916;p64"/>
          <p:cNvSpPr txBox="1"/>
          <p:nvPr/>
        </p:nvSpPr>
        <p:spPr>
          <a:xfrm>
            <a:off x="7211947" y="5001325"/>
            <a:ext cx="969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600" b="0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5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/>
          </a:p>
        </p:txBody>
      </p:sp>
      <p:sp>
        <p:nvSpPr>
          <p:cNvPr id="922" name="Google Shape;922;p65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 sz="3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better representation</a:t>
            </a:r>
            <a:endParaRPr/>
          </a:p>
        </p:txBody>
      </p:sp>
      <p:sp>
        <p:nvSpPr>
          <p:cNvPr id="923" name="Google Shape;923;p65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a </a:t>
            </a:r>
            <a:r>
              <a:rPr lang="en-US" sz="2400" b="1" i="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polar representation</a:t>
            </a:r>
            <a:r>
              <a:rPr lang="en-US" sz="2400" b="0" i="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instead: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65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5" name="Google Shape;92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687" y="1476375"/>
            <a:ext cx="5499100" cy="731837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65"/>
          <p:cNvSpPr txBox="1"/>
          <p:nvPr/>
        </p:nvSpPr>
        <p:spPr>
          <a:xfrm>
            <a:off x="820737" y="1447800"/>
            <a:ext cx="5688012" cy="7191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7" name="Google Shape;927;p65"/>
          <p:cNvSpPr txBox="1"/>
          <p:nvPr/>
        </p:nvSpPr>
        <p:spPr>
          <a:xfrm>
            <a:off x="820737" y="1447800"/>
            <a:ext cx="5761037" cy="719137"/>
          </a:xfrm>
          <a:prstGeom prst="rect">
            <a:avLst/>
          </a:prstGeom>
          <a:solidFill>
            <a:srgbClr val="00FF00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8" name="Google Shape;928;p65"/>
          <p:cNvSpPr txBox="1"/>
          <p:nvPr/>
        </p:nvSpPr>
        <p:spPr>
          <a:xfrm>
            <a:off x="4916487" y="4324350"/>
            <a:ext cx="2016125" cy="1871662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9" name="Google Shape;929;p65"/>
          <p:cNvSpPr txBox="1"/>
          <p:nvPr/>
        </p:nvSpPr>
        <p:spPr>
          <a:xfrm>
            <a:off x="2108200" y="4324350"/>
            <a:ext cx="2016125" cy="1871662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0" name="Google Shape;930;p65"/>
          <p:cNvSpPr/>
          <p:nvPr/>
        </p:nvSpPr>
        <p:spPr>
          <a:xfrm>
            <a:off x="5637212" y="5043487"/>
            <a:ext cx="144462" cy="1444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31" name="Google Shape;931;p65"/>
          <p:cNvCxnSpPr/>
          <p:nvPr/>
        </p:nvCxnSpPr>
        <p:spPr>
          <a:xfrm flipH="1">
            <a:off x="3332162" y="5116512"/>
            <a:ext cx="2160587" cy="714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932" name="Google Shape;932;p65"/>
          <p:cNvSpPr txBox="1"/>
          <p:nvPr/>
        </p:nvSpPr>
        <p:spPr>
          <a:xfrm>
            <a:off x="5565775" y="3957637"/>
            <a:ext cx="8445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  <p:sp>
        <p:nvSpPr>
          <p:cNvPr id="933" name="Google Shape;933;p65"/>
          <p:cNvSpPr txBox="1"/>
          <p:nvPr/>
        </p:nvSpPr>
        <p:spPr>
          <a:xfrm>
            <a:off x="2684462" y="3963987"/>
            <a:ext cx="9080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Hough</a:t>
            </a:r>
            <a:endParaRPr/>
          </a:p>
        </p:txBody>
      </p:sp>
      <p:cxnSp>
        <p:nvCxnSpPr>
          <p:cNvPr id="934" name="Google Shape;934;p65"/>
          <p:cNvCxnSpPr/>
          <p:nvPr/>
        </p:nvCxnSpPr>
        <p:spPr>
          <a:xfrm>
            <a:off x="1962150" y="6340475"/>
            <a:ext cx="115252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935" name="Google Shape;935;p65"/>
          <p:cNvCxnSpPr/>
          <p:nvPr/>
        </p:nvCxnSpPr>
        <p:spPr>
          <a:xfrm rot="10800000">
            <a:off x="1965325" y="5475287"/>
            <a:ext cx="0" cy="86518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936" name="Google Shape;936;p65"/>
          <p:cNvSpPr txBox="1"/>
          <p:nvPr/>
        </p:nvSpPr>
        <p:spPr>
          <a:xfrm>
            <a:off x="1676400" y="4972050"/>
            <a:ext cx="40163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cxnSp>
        <p:nvCxnSpPr>
          <p:cNvPr id="937" name="Google Shape;937;p65"/>
          <p:cNvCxnSpPr/>
          <p:nvPr/>
        </p:nvCxnSpPr>
        <p:spPr>
          <a:xfrm>
            <a:off x="4699000" y="6340475"/>
            <a:ext cx="115252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938" name="Google Shape;938;p65"/>
          <p:cNvCxnSpPr/>
          <p:nvPr/>
        </p:nvCxnSpPr>
        <p:spPr>
          <a:xfrm rot="10800000">
            <a:off x="4702175" y="5475287"/>
            <a:ext cx="0" cy="86518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939" name="Google Shape;939;p65"/>
          <p:cNvSpPr txBox="1"/>
          <p:nvPr/>
        </p:nvSpPr>
        <p:spPr>
          <a:xfrm>
            <a:off x="4462462" y="5029200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940" name="Google Shape;940;p65"/>
          <p:cNvSpPr/>
          <p:nvPr/>
        </p:nvSpPr>
        <p:spPr>
          <a:xfrm>
            <a:off x="2095500" y="4689475"/>
            <a:ext cx="2016125" cy="996950"/>
          </a:xfrm>
          <a:custGeom>
            <a:avLst/>
            <a:gdLst/>
            <a:ahLst/>
            <a:cxnLst/>
            <a:rect l="l" t="t" r="r" b="b"/>
            <a:pathLst>
              <a:path w="1270" h="628" extrusionOk="0">
                <a:moveTo>
                  <a:pt x="0" y="83"/>
                </a:moveTo>
                <a:cubicBezTo>
                  <a:pt x="151" y="355"/>
                  <a:pt x="303" y="628"/>
                  <a:pt x="454" y="628"/>
                </a:cubicBezTo>
                <a:cubicBezTo>
                  <a:pt x="605" y="628"/>
                  <a:pt x="771" y="166"/>
                  <a:pt x="907" y="83"/>
                </a:cubicBezTo>
                <a:cubicBezTo>
                  <a:pt x="1043" y="0"/>
                  <a:pt x="1210" y="121"/>
                  <a:pt x="1270" y="129"/>
                </a:cubicBezTo>
              </a:path>
            </a:pathLst>
          </a:cu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1" name="Google Shape;941;p65"/>
          <p:cNvSpPr txBox="1"/>
          <p:nvPr/>
        </p:nvSpPr>
        <p:spPr>
          <a:xfrm>
            <a:off x="5781675" y="6053137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942" name="Google Shape;942;p65"/>
          <p:cNvSpPr txBox="1"/>
          <p:nvPr/>
        </p:nvSpPr>
        <p:spPr>
          <a:xfrm>
            <a:off x="3035300" y="6110287"/>
            <a:ext cx="3698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endParaRPr/>
          </a:p>
        </p:txBody>
      </p:sp>
      <p:pic>
        <p:nvPicPr>
          <p:cNvPr id="943" name="Google Shape;943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3125" y="3087687"/>
            <a:ext cx="358775" cy="496887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65"/>
          <p:cNvSpPr txBox="1"/>
          <p:nvPr/>
        </p:nvSpPr>
        <p:spPr>
          <a:xfrm>
            <a:off x="1724025" y="3005137"/>
            <a:ext cx="4046537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Angle</a:t>
            </a:r>
            <a:r>
              <a:rPr lang="en-US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relative to x axis</a:t>
            </a:r>
            <a:endParaRPr/>
          </a:p>
        </p:txBody>
      </p:sp>
      <p:sp>
        <p:nvSpPr>
          <p:cNvPr id="945" name="Google Shape;945;p65"/>
          <p:cNvSpPr txBox="1"/>
          <p:nvPr/>
        </p:nvSpPr>
        <p:spPr>
          <a:xfrm>
            <a:off x="820737" y="2438400"/>
            <a:ext cx="5064125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      </a:t>
            </a:r>
            <a:r>
              <a:rPr lang="en-US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distance from (0,0)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66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/>
          </a:p>
        </p:txBody>
      </p:sp>
      <p:sp>
        <p:nvSpPr>
          <p:cNvPr id="951" name="Google Shape;951;p66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-US" sz="3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Polar representation</a:t>
            </a:r>
            <a:endParaRPr/>
          </a:p>
        </p:txBody>
      </p:sp>
      <p:pic>
        <p:nvPicPr>
          <p:cNvPr id="952" name="Google Shape;952;p6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9611"/>
          <a:stretch/>
        </p:blipFill>
        <p:spPr>
          <a:xfrm>
            <a:off x="107950" y="1441450"/>
            <a:ext cx="9036050" cy="442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3" name="Google Shape;953;p66"/>
          <p:cNvCxnSpPr/>
          <p:nvPr/>
        </p:nvCxnSpPr>
        <p:spPr>
          <a:xfrm rot="10800000" flipH="1">
            <a:off x="793750" y="3346450"/>
            <a:ext cx="762000" cy="83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54" name="Google Shape;954;p66"/>
          <p:cNvSpPr txBox="1"/>
          <p:nvPr/>
        </p:nvSpPr>
        <p:spPr>
          <a:xfrm rot="2760000">
            <a:off x="1446212" y="3417887"/>
            <a:ext cx="228600" cy="22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5" name="Google Shape;955;p66"/>
          <p:cNvSpPr txBox="1"/>
          <p:nvPr/>
        </p:nvSpPr>
        <p:spPr>
          <a:xfrm>
            <a:off x="930275" y="3306762"/>
            <a:ext cx="3365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/>
          </a:p>
        </p:txBody>
      </p:sp>
      <p:sp>
        <p:nvSpPr>
          <p:cNvPr id="956" name="Google Shape;956;p66"/>
          <p:cNvSpPr/>
          <p:nvPr/>
        </p:nvSpPr>
        <p:spPr>
          <a:xfrm>
            <a:off x="946150" y="40322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96" h="96" extrusionOk="0">
                <a:moveTo>
                  <a:pt x="0" y="0"/>
                </a:moveTo>
                <a:cubicBezTo>
                  <a:pt x="0" y="0"/>
                  <a:pt x="48" y="48"/>
                  <a:pt x="96" y="96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7" name="Google Shape;957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550" y="3879850"/>
            <a:ext cx="230187" cy="3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7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/>
          </a:p>
        </p:txBody>
      </p:sp>
      <p:sp>
        <p:nvSpPr>
          <p:cNvPr id="963" name="Google Shape;963;p67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None/>
            </a:pPr>
            <a:r>
              <a:rPr lang="en-US" sz="3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Polar Representation Example</a:t>
            </a:r>
            <a:endParaRPr/>
          </a:p>
        </p:txBody>
      </p:sp>
      <p:pic>
        <p:nvPicPr>
          <p:cNvPr id="964" name="Google Shape;964;p6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79612" y="1354137"/>
            <a:ext cx="3313112" cy="26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6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79612" y="4149725"/>
            <a:ext cx="3240087" cy="2586037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67"/>
          <p:cNvSpPr txBox="1"/>
          <p:nvPr/>
        </p:nvSpPr>
        <p:spPr>
          <a:xfrm>
            <a:off x="231775" y="2079625"/>
            <a:ext cx="1603375" cy="11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Original image + edges</a:t>
            </a:r>
            <a:endParaRPr/>
          </a:p>
        </p:txBody>
      </p:sp>
      <p:sp>
        <p:nvSpPr>
          <p:cNvPr id="967" name="Google Shape;967;p67"/>
          <p:cNvSpPr txBox="1"/>
          <p:nvPr/>
        </p:nvSpPr>
        <p:spPr>
          <a:xfrm>
            <a:off x="179387" y="4724400"/>
            <a:ext cx="1603375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Hough</a:t>
            </a:r>
            <a:endParaRPr dirty="0"/>
          </a:p>
        </p:txBody>
      </p:sp>
      <p:pic>
        <p:nvPicPr>
          <p:cNvPr id="968" name="Google Shape;968;p67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5580062" y="1341437"/>
            <a:ext cx="3306762" cy="26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67"/>
          <p:cNvSpPr txBox="1"/>
          <p:nvPr/>
        </p:nvSpPr>
        <p:spPr>
          <a:xfrm>
            <a:off x="6516687" y="4076700"/>
            <a:ext cx="1941512" cy="11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Image + detected lines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7" grpId="0"/>
      <p:bldP spid="9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AFD8-243C-4AFB-9196-DDA6D029E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06D67-0227-46CD-8373-2E137622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6441"/>
            <a:ext cx="9144000" cy="29251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2620E-3FD8-48A9-A59C-31E84CFFA9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CE7A30-8077-4782-B718-26F8338DC2A0}"/>
              </a:ext>
            </a:extLst>
          </p:cNvPr>
          <p:cNvSpPr/>
          <p:nvPr/>
        </p:nvSpPr>
        <p:spPr>
          <a:xfrm>
            <a:off x="7401827" y="3869356"/>
            <a:ext cx="1289786" cy="28875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8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68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/>
          </a:p>
        </p:txBody>
      </p:sp>
      <p:sp>
        <p:nvSpPr>
          <p:cNvPr id="975" name="Google Shape;975;p68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-US" sz="3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Range and Quantization</a:t>
            </a:r>
            <a:endParaRPr/>
          </a:p>
        </p:txBody>
      </p:sp>
      <p:sp>
        <p:nvSpPr>
          <p:cNvPr id="976" name="Google Shape;976;p68"/>
          <p:cNvSpPr txBox="1">
            <a:spLocks noGrp="1"/>
          </p:cNvSpPr>
          <p:nvPr>
            <p:ph type="body" idx="1"/>
          </p:nvPr>
        </p:nvSpPr>
        <p:spPr>
          <a:xfrm>
            <a:off x="395287" y="1600200"/>
            <a:ext cx="8291512" cy="326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polar representation it is easier to determine the </a:t>
            </a:r>
            <a:r>
              <a:rPr lang="en-US" sz="24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range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values of </a:t>
            </a:r>
            <a:r>
              <a:rPr lang="en-US" sz="2000" b="0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of </a:t>
            </a:r>
            <a:r>
              <a:rPr lang="en-US" sz="2000" b="0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bounded.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resolution can be application dependent.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natural units for the grid spacing (pixels for </a:t>
            </a:r>
            <a:r>
              <a:rPr lang="en-US" sz="2000" b="0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degrees for </a:t>
            </a:r>
            <a:r>
              <a:rPr lang="en-US" sz="2000" b="0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θ)</a:t>
            </a:r>
            <a:endParaRPr dirty="0"/>
          </a:p>
        </p:txBody>
      </p:sp>
      <p:sp>
        <p:nvSpPr>
          <p:cNvPr id="977" name="Google Shape;977;p68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8" name="Google Shape;978;p68"/>
          <p:cNvSpPr txBox="1"/>
          <p:nvPr/>
        </p:nvSpPr>
        <p:spPr>
          <a:xfrm>
            <a:off x="471487" y="3963987"/>
            <a:ext cx="8291512" cy="182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Quantization: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Option 1: Vote to the “nearest” cell – for each </a:t>
            </a:r>
            <a:r>
              <a:rPr lang="en-US" sz="20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θ </a:t>
            </a: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take the nearest</a:t>
            </a:r>
            <a:r>
              <a:rPr lang="en-US" sz="20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O</a:t>
            </a: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ption 2: Perform a weighted vote.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9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/>
          </a:p>
        </p:txBody>
      </p:sp>
      <p:sp>
        <p:nvSpPr>
          <p:cNvPr id="984" name="Google Shape;984;p69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-US" sz="3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Smoothing</a:t>
            </a:r>
            <a:endParaRPr/>
          </a:p>
        </p:txBody>
      </p:sp>
      <p:sp>
        <p:nvSpPr>
          <p:cNvPr id="985" name="Google Shape;985;p69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6" name="Google Shape;986;p69"/>
          <p:cNvSpPr txBox="1"/>
          <p:nvPr/>
        </p:nvSpPr>
        <p:spPr>
          <a:xfrm>
            <a:off x="4992687" y="1433512"/>
            <a:ext cx="2016125" cy="1871662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7" name="Google Shape;987;p69"/>
          <p:cNvSpPr txBox="1"/>
          <p:nvPr/>
        </p:nvSpPr>
        <p:spPr>
          <a:xfrm>
            <a:off x="2184400" y="1433512"/>
            <a:ext cx="2016125" cy="1871662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88" name="Google Shape;988;p69"/>
          <p:cNvCxnSpPr/>
          <p:nvPr/>
        </p:nvCxnSpPr>
        <p:spPr>
          <a:xfrm>
            <a:off x="2473325" y="1433512"/>
            <a:ext cx="1368425" cy="1800225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89" name="Google Shape;989;p69"/>
          <p:cNvCxnSpPr/>
          <p:nvPr/>
        </p:nvCxnSpPr>
        <p:spPr>
          <a:xfrm rot="10800000">
            <a:off x="3192462" y="2081212"/>
            <a:ext cx="2376487" cy="1444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990" name="Google Shape;990;p69"/>
          <p:cNvSpPr txBox="1"/>
          <p:nvPr/>
        </p:nvSpPr>
        <p:spPr>
          <a:xfrm>
            <a:off x="5641975" y="1066800"/>
            <a:ext cx="8445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  <p:sp>
        <p:nvSpPr>
          <p:cNvPr id="991" name="Google Shape;991;p69"/>
          <p:cNvSpPr txBox="1"/>
          <p:nvPr/>
        </p:nvSpPr>
        <p:spPr>
          <a:xfrm>
            <a:off x="2760662" y="1073150"/>
            <a:ext cx="9080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Hough</a:t>
            </a:r>
            <a:endParaRPr/>
          </a:p>
        </p:txBody>
      </p:sp>
      <p:cxnSp>
        <p:nvCxnSpPr>
          <p:cNvPr id="992" name="Google Shape;992;p69"/>
          <p:cNvCxnSpPr/>
          <p:nvPr/>
        </p:nvCxnSpPr>
        <p:spPr>
          <a:xfrm>
            <a:off x="2038350" y="3449637"/>
            <a:ext cx="115252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993" name="Google Shape;993;p69"/>
          <p:cNvSpPr txBox="1"/>
          <p:nvPr/>
        </p:nvSpPr>
        <p:spPr>
          <a:xfrm>
            <a:off x="3170237" y="3200400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994" name="Google Shape;994;p69"/>
          <p:cNvCxnSpPr/>
          <p:nvPr/>
        </p:nvCxnSpPr>
        <p:spPr>
          <a:xfrm rot="10800000">
            <a:off x="2041525" y="2584450"/>
            <a:ext cx="0" cy="86518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995" name="Google Shape;995;p69"/>
          <p:cNvSpPr txBox="1"/>
          <p:nvPr/>
        </p:nvSpPr>
        <p:spPr>
          <a:xfrm>
            <a:off x="1752600" y="2081212"/>
            <a:ext cx="40163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cxnSp>
        <p:nvCxnSpPr>
          <p:cNvPr id="996" name="Google Shape;996;p69"/>
          <p:cNvCxnSpPr/>
          <p:nvPr/>
        </p:nvCxnSpPr>
        <p:spPr>
          <a:xfrm>
            <a:off x="4775200" y="3449637"/>
            <a:ext cx="115252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997" name="Google Shape;997;p69"/>
          <p:cNvSpPr txBox="1"/>
          <p:nvPr/>
        </p:nvSpPr>
        <p:spPr>
          <a:xfrm>
            <a:off x="5907087" y="3200400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cxnSp>
        <p:nvCxnSpPr>
          <p:cNvPr id="998" name="Google Shape;998;p69"/>
          <p:cNvCxnSpPr/>
          <p:nvPr/>
        </p:nvCxnSpPr>
        <p:spPr>
          <a:xfrm rot="10800000">
            <a:off x="4778375" y="2584450"/>
            <a:ext cx="0" cy="86518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999" name="Google Shape;999;p69"/>
          <p:cNvSpPr txBox="1"/>
          <p:nvPr/>
        </p:nvSpPr>
        <p:spPr>
          <a:xfrm>
            <a:off x="4538662" y="2138362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1000" name="Google Shape;1000;p69"/>
          <p:cNvSpPr txBox="1"/>
          <p:nvPr/>
        </p:nvSpPr>
        <p:spPr>
          <a:xfrm>
            <a:off x="4921250" y="4325937"/>
            <a:ext cx="2016125" cy="1871662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1" name="Google Shape;1001;p69"/>
          <p:cNvSpPr txBox="1"/>
          <p:nvPr/>
        </p:nvSpPr>
        <p:spPr>
          <a:xfrm>
            <a:off x="2112962" y="4325937"/>
            <a:ext cx="2016125" cy="1871662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02" name="Google Shape;1002;p69"/>
          <p:cNvCxnSpPr/>
          <p:nvPr/>
        </p:nvCxnSpPr>
        <p:spPr>
          <a:xfrm flipH="1">
            <a:off x="3408362" y="5118100"/>
            <a:ext cx="2089150" cy="1254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03" name="Google Shape;1003;p69"/>
          <p:cNvSpPr txBox="1"/>
          <p:nvPr/>
        </p:nvSpPr>
        <p:spPr>
          <a:xfrm>
            <a:off x="5570537" y="3959225"/>
            <a:ext cx="8445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  <p:sp>
        <p:nvSpPr>
          <p:cNvPr id="1004" name="Google Shape;1004;p69"/>
          <p:cNvSpPr txBox="1"/>
          <p:nvPr/>
        </p:nvSpPr>
        <p:spPr>
          <a:xfrm>
            <a:off x="2689225" y="3965575"/>
            <a:ext cx="9080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Hough</a:t>
            </a:r>
            <a:endParaRPr/>
          </a:p>
        </p:txBody>
      </p:sp>
      <p:cxnSp>
        <p:nvCxnSpPr>
          <p:cNvPr id="1005" name="Google Shape;1005;p69"/>
          <p:cNvCxnSpPr/>
          <p:nvPr/>
        </p:nvCxnSpPr>
        <p:spPr>
          <a:xfrm>
            <a:off x="1966912" y="6342062"/>
            <a:ext cx="115252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06" name="Google Shape;1006;p69"/>
          <p:cNvSpPr txBox="1"/>
          <p:nvPr/>
        </p:nvSpPr>
        <p:spPr>
          <a:xfrm>
            <a:off x="3098800" y="6092825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1007" name="Google Shape;1007;p69"/>
          <p:cNvCxnSpPr/>
          <p:nvPr/>
        </p:nvCxnSpPr>
        <p:spPr>
          <a:xfrm rot="10800000">
            <a:off x="1970087" y="5476875"/>
            <a:ext cx="0" cy="86518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08" name="Google Shape;1008;p69"/>
          <p:cNvSpPr txBox="1"/>
          <p:nvPr/>
        </p:nvSpPr>
        <p:spPr>
          <a:xfrm>
            <a:off x="1681162" y="4973637"/>
            <a:ext cx="40163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cxnSp>
        <p:nvCxnSpPr>
          <p:cNvPr id="1009" name="Google Shape;1009;p69"/>
          <p:cNvCxnSpPr/>
          <p:nvPr/>
        </p:nvCxnSpPr>
        <p:spPr>
          <a:xfrm>
            <a:off x="4703762" y="6342062"/>
            <a:ext cx="115252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10" name="Google Shape;1010;p69"/>
          <p:cNvSpPr txBox="1"/>
          <p:nvPr/>
        </p:nvSpPr>
        <p:spPr>
          <a:xfrm>
            <a:off x="5835650" y="6092825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cxnSp>
        <p:nvCxnSpPr>
          <p:cNvPr id="1011" name="Google Shape;1011;p69"/>
          <p:cNvCxnSpPr/>
          <p:nvPr/>
        </p:nvCxnSpPr>
        <p:spPr>
          <a:xfrm rot="10800000">
            <a:off x="4706937" y="5476875"/>
            <a:ext cx="0" cy="86518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12" name="Google Shape;1012;p69"/>
          <p:cNvSpPr txBox="1"/>
          <p:nvPr/>
        </p:nvSpPr>
        <p:spPr>
          <a:xfrm>
            <a:off x="4467225" y="5030787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cxnSp>
        <p:nvCxnSpPr>
          <p:cNvPr id="1013" name="Google Shape;1013;p69"/>
          <p:cNvCxnSpPr/>
          <p:nvPr/>
        </p:nvCxnSpPr>
        <p:spPr>
          <a:xfrm>
            <a:off x="312737" y="3803650"/>
            <a:ext cx="8640762" cy="0"/>
          </a:xfrm>
          <a:prstGeom prst="straightConnector1">
            <a:avLst/>
          </a:prstGeom>
          <a:noFill/>
          <a:ln w="9525" cap="flat" cmpd="sng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14" name="Google Shape;1014;p69"/>
          <p:cNvSpPr/>
          <p:nvPr/>
        </p:nvSpPr>
        <p:spPr>
          <a:xfrm>
            <a:off x="3048000" y="5170487"/>
            <a:ext cx="144462" cy="1444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5" name="Google Shape;1015;p69"/>
          <p:cNvSpPr/>
          <p:nvPr/>
        </p:nvSpPr>
        <p:spPr>
          <a:xfrm>
            <a:off x="5640387" y="2146300"/>
            <a:ext cx="144462" cy="1444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6" name="Google Shape;1016;p69"/>
          <p:cNvSpPr txBox="1"/>
          <p:nvPr/>
        </p:nvSpPr>
        <p:spPr>
          <a:xfrm>
            <a:off x="76200" y="1662112"/>
            <a:ext cx="1604962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Without smoothing</a:t>
            </a:r>
            <a:endParaRPr/>
          </a:p>
        </p:txBody>
      </p:sp>
      <p:sp>
        <p:nvSpPr>
          <p:cNvPr id="1017" name="Google Shape;1017;p69"/>
          <p:cNvSpPr txBox="1"/>
          <p:nvPr/>
        </p:nvSpPr>
        <p:spPr>
          <a:xfrm>
            <a:off x="168275" y="4811712"/>
            <a:ext cx="1604962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smoothing</a:t>
            </a:r>
            <a:endParaRPr/>
          </a:p>
        </p:txBody>
      </p:sp>
      <p:sp>
        <p:nvSpPr>
          <p:cNvPr id="1018" name="Google Shape;1018;p69"/>
          <p:cNvSpPr/>
          <p:nvPr/>
        </p:nvSpPr>
        <p:spPr>
          <a:xfrm>
            <a:off x="2257425" y="4335462"/>
            <a:ext cx="1655762" cy="1871662"/>
          </a:xfrm>
          <a:custGeom>
            <a:avLst/>
            <a:gdLst/>
            <a:ahLst/>
            <a:cxnLst/>
            <a:rect l="l" t="t" r="r" b="b"/>
            <a:pathLst>
              <a:path w="1043" h="1179" extrusionOk="0">
                <a:moveTo>
                  <a:pt x="0" y="0"/>
                </a:moveTo>
                <a:lnTo>
                  <a:pt x="182" y="136"/>
                </a:lnTo>
                <a:lnTo>
                  <a:pt x="318" y="318"/>
                </a:lnTo>
                <a:lnTo>
                  <a:pt x="499" y="590"/>
                </a:lnTo>
                <a:lnTo>
                  <a:pt x="681" y="953"/>
                </a:lnTo>
                <a:lnTo>
                  <a:pt x="771" y="1179"/>
                </a:lnTo>
                <a:lnTo>
                  <a:pt x="1043" y="1179"/>
                </a:lnTo>
                <a:lnTo>
                  <a:pt x="907" y="953"/>
                </a:lnTo>
                <a:lnTo>
                  <a:pt x="726" y="726"/>
                </a:lnTo>
                <a:lnTo>
                  <a:pt x="590" y="499"/>
                </a:lnTo>
                <a:lnTo>
                  <a:pt x="408" y="136"/>
                </a:lnTo>
                <a:lnTo>
                  <a:pt x="408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9" name="Google Shape;1019;p69"/>
          <p:cNvSpPr/>
          <p:nvPr/>
        </p:nvSpPr>
        <p:spPr>
          <a:xfrm>
            <a:off x="5375275" y="4883150"/>
            <a:ext cx="557212" cy="457200"/>
          </a:xfrm>
          <a:prstGeom prst="ellipse">
            <a:avLst/>
          </a:prstGeom>
          <a:solidFill>
            <a:srgbClr val="DDDDDD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0" name="Google Shape;1020;p69"/>
          <p:cNvSpPr/>
          <p:nvPr/>
        </p:nvSpPr>
        <p:spPr>
          <a:xfrm>
            <a:off x="5568950" y="5027612"/>
            <a:ext cx="144462" cy="1444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21" name="Google Shape;1021;p69"/>
          <p:cNvCxnSpPr/>
          <p:nvPr/>
        </p:nvCxnSpPr>
        <p:spPr>
          <a:xfrm>
            <a:off x="2589212" y="4349750"/>
            <a:ext cx="1096962" cy="1800225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70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/>
          </a:p>
        </p:txBody>
      </p:sp>
      <p:sp>
        <p:nvSpPr>
          <p:cNvPr id="1027" name="Google Shape;1027;p70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-US" sz="3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Making the Decision</a:t>
            </a:r>
            <a:endParaRPr/>
          </a:p>
        </p:txBody>
      </p:sp>
      <p:sp>
        <p:nvSpPr>
          <p:cNvPr id="1028" name="Google Shape;1028;p70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3814762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How can we find the two most dominant lines in the image 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problem: if (r,θ) is the cell with the maximal value, then (r+ε, θ +ε) also gets a high scores.</a:t>
            </a:r>
            <a:endParaRPr/>
          </a:p>
        </p:txBody>
      </p:sp>
      <p:pic>
        <p:nvPicPr>
          <p:cNvPr id="1029" name="Google Shape;1029;p70" descr="f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47044" r="50016"/>
          <a:stretch/>
        </p:blipFill>
        <p:spPr>
          <a:xfrm>
            <a:off x="4868862" y="1557337"/>
            <a:ext cx="3559175" cy="3671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70"/>
          <p:cNvSpPr txBox="1"/>
          <p:nvPr/>
        </p:nvSpPr>
        <p:spPr>
          <a:xfrm>
            <a:off x="609600" y="533400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search only for local maxima.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71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/>
          </a:p>
        </p:txBody>
      </p:sp>
      <p:sp>
        <p:nvSpPr>
          <p:cNvPr id="1036" name="Google Shape;1036;p71"/>
          <p:cNvSpPr txBox="1"/>
          <p:nvPr/>
        </p:nvSpPr>
        <p:spPr>
          <a:xfrm>
            <a:off x="4945062" y="1509712"/>
            <a:ext cx="2016125" cy="1871662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7" name="Google Shape;1037;p71"/>
          <p:cNvSpPr txBox="1"/>
          <p:nvPr/>
        </p:nvSpPr>
        <p:spPr>
          <a:xfrm>
            <a:off x="2136775" y="1509712"/>
            <a:ext cx="2016125" cy="1871662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38" name="Google Shape;1038;p71"/>
          <p:cNvCxnSpPr/>
          <p:nvPr/>
        </p:nvCxnSpPr>
        <p:spPr>
          <a:xfrm>
            <a:off x="2425700" y="1509712"/>
            <a:ext cx="1368425" cy="1800225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39" name="Google Shape;1039;p71"/>
          <p:cNvCxnSpPr/>
          <p:nvPr/>
        </p:nvCxnSpPr>
        <p:spPr>
          <a:xfrm rot="10800000">
            <a:off x="3144837" y="2157412"/>
            <a:ext cx="2376487" cy="1444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40" name="Google Shape;1040;p71"/>
          <p:cNvSpPr txBox="1"/>
          <p:nvPr/>
        </p:nvSpPr>
        <p:spPr>
          <a:xfrm>
            <a:off x="5594350" y="1143000"/>
            <a:ext cx="8445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  <p:sp>
        <p:nvSpPr>
          <p:cNvPr id="1041" name="Google Shape;1041;p71"/>
          <p:cNvSpPr txBox="1"/>
          <p:nvPr/>
        </p:nvSpPr>
        <p:spPr>
          <a:xfrm>
            <a:off x="2713037" y="1149350"/>
            <a:ext cx="9080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Hough</a:t>
            </a:r>
            <a:endParaRPr/>
          </a:p>
        </p:txBody>
      </p:sp>
      <p:cxnSp>
        <p:nvCxnSpPr>
          <p:cNvPr id="1042" name="Google Shape;1042;p71"/>
          <p:cNvCxnSpPr/>
          <p:nvPr/>
        </p:nvCxnSpPr>
        <p:spPr>
          <a:xfrm>
            <a:off x="1990725" y="3525837"/>
            <a:ext cx="115252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43" name="Google Shape;1043;p71"/>
          <p:cNvSpPr txBox="1"/>
          <p:nvPr/>
        </p:nvSpPr>
        <p:spPr>
          <a:xfrm>
            <a:off x="3121025" y="3235325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1044" name="Google Shape;1044;p71"/>
          <p:cNvCxnSpPr/>
          <p:nvPr/>
        </p:nvCxnSpPr>
        <p:spPr>
          <a:xfrm rot="10800000">
            <a:off x="1993900" y="2660650"/>
            <a:ext cx="0" cy="86518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45" name="Google Shape;1045;p71"/>
          <p:cNvSpPr txBox="1"/>
          <p:nvPr/>
        </p:nvSpPr>
        <p:spPr>
          <a:xfrm>
            <a:off x="1704975" y="2157412"/>
            <a:ext cx="40163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cxnSp>
        <p:nvCxnSpPr>
          <p:cNvPr id="1046" name="Google Shape;1046;p71"/>
          <p:cNvCxnSpPr/>
          <p:nvPr/>
        </p:nvCxnSpPr>
        <p:spPr>
          <a:xfrm>
            <a:off x="4727575" y="3525837"/>
            <a:ext cx="115252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47" name="Google Shape;1047;p71"/>
          <p:cNvSpPr txBox="1"/>
          <p:nvPr/>
        </p:nvSpPr>
        <p:spPr>
          <a:xfrm>
            <a:off x="5857875" y="3235325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cxnSp>
        <p:nvCxnSpPr>
          <p:cNvPr id="1048" name="Google Shape;1048;p71"/>
          <p:cNvCxnSpPr/>
          <p:nvPr/>
        </p:nvCxnSpPr>
        <p:spPr>
          <a:xfrm rot="10800000">
            <a:off x="4730750" y="2660650"/>
            <a:ext cx="0" cy="86518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49" name="Google Shape;1049;p71"/>
          <p:cNvSpPr txBox="1"/>
          <p:nvPr/>
        </p:nvSpPr>
        <p:spPr>
          <a:xfrm>
            <a:off x="4491037" y="2214562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1050" name="Google Shape;1050;p71"/>
          <p:cNvSpPr txBox="1"/>
          <p:nvPr/>
        </p:nvSpPr>
        <p:spPr>
          <a:xfrm>
            <a:off x="4959350" y="4311650"/>
            <a:ext cx="2016125" cy="1871662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1" name="Google Shape;1051;p71"/>
          <p:cNvSpPr txBox="1"/>
          <p:nvPr/>
        </p:nvSpPr>
        <p:spPr>
          <a:xfrm>
            <a:off x="2151062" y="4311650"/>
            <a:ext cx="2016125" cy="1871662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52" name="Google Shape;1052;p71"/>
          <p:cNvCxnSpPr/>
          <p:nvPr/>
        </p:nvCxnSpPr>
        <p:spPr>
          <a:xfrm flipH="1">
            <a:off x="3446462" y="5103812"/>
            <a:ext cx="2089150" cy="1254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53" name="Google Shape;1053;p71"/>
          <p:cNvSpPr txBox="1"/>
          <p:nvPr/>
        </p:nvSpPr>
        <p:spPr>
          <a:xfrm>
            <a:off x="5608637" y="3944937"/>
            <a:ext cx="8445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  <p:sp>
        <p:nvSpPr>
          <p:cNvPr id="1054" name="Google Shape;1054;p71"/>
          <p:cNvSpPr txBox="1"/>
          <p:nvPr/>
        </p:nvSpPr>
        <p:spPr>
          <a:xfrm>
            <a:off x="2727325" y="3951287"/>
            <a:ext cx="9080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Hough</a:t>
            </a:r>
            <a:endParaRPr/>
          </a:p>
        </p:txBody>
      </p:sp>
      <p:cxnSp>
        <p:nvCxnSpPr>
          <p:cNvPr id="1055" name="Google Shape;1055;p71"/>
          <p:cNvCxnSpPr/>
          <p:nvPr/>
        </p:nvCxnSpPr>
        <p:spPr>
          <a:xfrm>
            <a:off x="2005012" y="6327775"/>
            <a:ext cx="115252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56" name="Google Shape;1056;p71"/>
          <p:cNvSpPr txBox="1"/>
          <p:nvPr/>
        </p:nvSpPr>
        <p:spPr>
          <a:xfrm>
            <a:off x="3136900" y="6078537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1057" name="Google Shape;1057;p71"/>
          <p:cNvCxnSpPr/>
          <p:nvPr/>
        </p:nvCxnSpPr>
        <p:spPr>
          <a:xfrm rot="10800000">
            <a:off x="2008187" y="5462587"/>
            <a:ext cx="0" cy="86518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58" name="Google Shape;1058;p71"/>
          <p:cNvSpPr txBox="1"/>
          <p:nvPr/>
        </p:nvSpPr>
        <p:spPr>
          <a:xfrm>
            <a:off x="1719262" y="4959350"/>
            <a:ext cx="40163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cxnSp>
        <p:nvCxnSpPr>
          <p:cNvPr id="1059" name="Google Shape;1059;p71"/>
          <p:cNvCxnSpPr/>
          <p:nvPr/>
        </p:nvCxnSpPr>
        <p:spPr>
          <a:xfrm>
            <a:off x="4741862" y="6327775"/>
            <a:ext cx="115252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60" name="Google Shape;1060;p71"/>
          <p:cNvSpPr txBox="1"/>
          <p:nvPr/>
        </p:nvSpPr>
        <p:spPr>
          <a:xfrm>
            <a:off x="5873750" y="6078537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cxnSp>
        <p:nvCxnSpPr>
          <p:cNvPr id="1061" name="Google Shape;1061;p71"/>
          <p:cNvCxnSpPr/>
          <p:nvPr/>
        </p:nvCxnSpPr>
        <p:spPr>
          <a:xfrm rot="10800000">
            <a:off x="4745037" y="5462587"/>
            <a:ext cx="0" cy="86518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62" name="Google Shape;1062;p71"/>
          <p:cNvSpPr txBox="1"/>
          <p:nvPr/>
        </p:nvSpPr>
        <p:spPr>
          <a:xfrm>
            <a:off x="4505325" y="5016500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cxnSp>
        <p:nvCxnSpPr>
          <p:cNvPr id="1063" name="Google Shape;1063;p71"/>
          <p:cNvCxnSpPr/>
          <p:nvPr/>
        </p:nvCxnSpPr>
        <p:spPr>
          <a:xfrm>
            <a:off x="350837" y="3789362"/>
            <a:ext cx="8640762" cy="0"/>
          </a:xfrm>
          <a:prstGeom prst="straightConnector1">
            <a:avLst/>
          </a:prstGeom>
          <a:noFill/>
          <a:ln w="9525" cap="flat" cmpd="sng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4" name="Google Shape;1064;p71"/>
          <p:cNvCxnSpPr/>
          <p:nvPr/>
        </p:nvCxnSpPr>
        <p:spPr>
          <a:xfrm>
            <a:off x="5462587" y="4652962"/>
            <a:ext cx="144462" cy="288925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1065" name="Google Shape;1065;p71"/>
          <p:cNvSpPr/>
          <p:nvPr/>
        </p:nvSpPr>
        <p:spPr>
          <a:xfrm>
            <a:off x="3086100" y="5156200"/>
            <a:ext cx="144462" cy="1444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6" name="Google Shape;1066;p71"/>
          <p:cNvSpPr/>
          <p:nvPr/>
        </p:nvSpPr>
        <p:spPr>
          <a:xfrm>
            <a:off x="5607050" y="5013325"/>
            <a:ext cx="144462" cy="1444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7" name="Google Shape;1067;p71"/>
          <p:cNvSpPr/>
          <p:nvPr/>
        </p:nvSpPr>
        <p:spPr>
          <a:xfrm>
            <a:off x="5592762" y="2222500"/>
            <a:ext cx="144462" cy="1444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8" name="Google Shape;1068;p71"/>
          <p:cNvSpPr txBox="1"/>
          <p:nvPr/>
        </p:nvSpPr>
        <p:spPr>
          <a:xfrm>
            <a:off x="114300" y="1647825"/>
            <a:ext cx="1604962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without gradient</a:t>
            </a:r>
            <a:endParaRPr/>
          </a:p>
        </p:txBody>
      </p:sp>
      <p:sp>
        <p:nvSpPr>
          <p:cNvPr id="1069" name="Google Shape;1069;p71"/>
          <p:cNvSpPr txBox="1"/>
          <p:nvPr/>
        </p:nvSpPr>
        <p:spPr>
          <a:xfrm>
            <a:off x="206375" y="4797425"/>
            <a:ext cx="1604962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gradient</a:t>
            </a:r>
            <a:endParaRPr/>
          </a:p>
        </p:txBody>
      </p:sp>
      <p:sp>
        <p:nvSpPr>
          <p:cNvPr id="1070" name="Google Shape;1070;p71"/>
          <p:cNvSpPr txBox="1"/>
          <p:nvPr/>
        </p:nvSpPr>
        <p:spPr>
          <a:xfrm>
            <a:off x="468312" y="-66675"/>
            <a:ext cx="8229600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more image features.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– using the local gradient</a:t>
            </a:r>
            <a:endParaRPr sz="2400" b="0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72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fld>
            <a:endParaRPr/>
          </a:p>
        </p:txBody>
      </p:sp>
      <p:sp>
        <p:nvSpPr>
          <p:cNvPr id="1076" name="Google Shape;1076;p72"/>
          <p:cNvSpPr txBox="1"/>
          <p:nvPr/>
        </p:nvSpPr>
        <p:spPr>
          <a:xfrm>
            <a:off x="4959350" y="4267200"/>
            <a:ext cx="2016125" cy="1871662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7" name="Google Shape;1077;p72"/>
          <p:cNvSpPr txBox="1"/>
          <p:nvPr/>
        </p:nvSpPr>
        <p:spPr>
          <a:xfrm>
            <a:off x="2151062" y="4267200"/>
            <a:ext cx="2016125" cy="1871662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78" name="Google Shape;1078;p72"/>
          <p:cNvCxnSpPr/>
          <p:nvPr/>
        </p:nvCxnSpPr>
        <p:spPr>
          <a:xfrm flipH="1">
            <a:off x="3446462" y="5059362"/>
            <a:ext cx="2089150" cy="1254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79" name="Google Shape;1079;p72"/>
          <p:cNvSpPr txBox="1"/>
          <p:nvPr/>
        </p:nvSpPr>
        <p:spPr>
          <a:xfrm>
            <a:off x="5608637" y="3900487"/>
            <a:ext cx="8445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  <p:sp>
        <p:nvSpPr>
          <p:cNvPr id="1080" name="Google Shape;1080;p72"/>
          <p:cNvSpPr txBox="1"/>
          <p:nvPr/>
        </p:nvSpPr>
        <p:spPr>
          <a:xfrm>
            <a:off x="2727325" y="3906837"/>
            <a:ext cx="9080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Hough</a:t>
            </a:r>
            <a:endParaRPr/>
          </a:p>
        </p:txBody>
      </p:sp>
      <p:cxnSp>
        <p:nvCxnSpPr>
          <p:cNvPr id="1081" name="Google Shape;1081;p72"/>
          <p:cNvCxnSpPr/>
          <p:nvPr/>
        </p:nvCxnSpPr>
        <p:spPr>
          <a:xfrm>
            <a:off x="2005012" y="6283325"/>
            <a:ext cx="115252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82" name="Google Shape;1082;p72"/>
          <p:cNvSpPr txBox="1"/>
          <p:nvPr/>
        </p:nvSpPr>
        <p:spPr>
          <a:xfrm>
            <a:off x="3136900" y="6034087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1083" name="Google Shape;1083;p72"/>
          <p:cNvCxnSpPr/>
          <p:nvPr/>
        </p:nvCxnSpPr>
        <p:spPr>
          <a:xfrm rot="10800000">
            <a:off x="2008187" y="5418137"/>
            <a:ext cx="0" cy="86518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84" name="Google Shape;1084;p72"/>
          <p:cNvSpPr txBox="1"/>
          <p:nvPr/>
        </p:nvSpPr>
        <p:spPr>
          <a:xfrm>
            <a:off x="1719262" y="4914900"/>
            <a:ext cx="40163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cxnSp>
        <p:nvCxnSpPr>
          <p:cNvPr id="1085" name="Google Shape;1085;p72"/>
          <p:cNvCxnSpPr/>
          <p:nvPr/>
        </p:nvCxnSpPr>
        <p:spPr>
          <a:xfrm>
            <a:off x="4741862" y="6283325"/>
            <a:ext cx="115252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86" name="Google Shape;1086;p72"/>
          <p:cNvSpPr txBox="1"/>
          <p:nvPr/>
        </p:nvSpPr>
        <p:spPr>
          <a:xfrm>
            <a:off x="5873750" y="6034087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cxnSp>
        <p:nvCxnSpPr>
          <p:cNvPr id="1087" name="Google Shape;1087;p72"/>
          <p:cNvCxnSpPr/>
          <p:nvPr/>
        </p:nvCxnSpPr>
        <p:spPr>
          <a:xfrm rot="10800000">
            <a:off x="4745037" y="5418137"/>
            <a:ext cx="0" cy="86518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88" name="Google Shape;1088;p72"/>
          <p:cNvSpPr txBox="1"/>
          <p:nvPr/>
        </p:nvSpPr>
        <p:spPr>
          <a:xfrm>
            <a:off x="4505325" y="4972050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cxnSp>
        <p:nvCxnSpPr>
          <p:cNvPr id="1089" name="Google Shape;1089;p72"/>
          <p:cNvCxnSpPr/>
          <p:nvPr/>
        </p:nvCxnSpPr>
        <p:spPr>
          <a:xfrm>
            <a:off x="350837" y="3744912"/>
            <a:ext cx="8640762" cy="0"/>
          </a:xfrm>
          <a:prstGeom prst="straightConnector1">
            <a:avLst/>
          </a:prstGeom>
          <a:noFill/>
          <a:ln w="9525" cap="flat" cmpd="sng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90" name="Google Shape;1090;p72"/>
          <p:cNvCxnSpPr/>
          <p:nvPr/>
        </p:nvCxnSpPr>
        <p:spPr>
          <a:xfrm>
            <a:off x="5175250" y="4319587"/>
            <a:ext cx="1368425" cy="1800225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91" name="Google Shape;1091;p72"/>
          <p:cNvSpPr/>
          <p:nvPr/>
        </p:nvSpPr>
        <p:spPr>
          <a:xfrm>
            <a:off x="3086100" y="5111750"/>
            <a:ext cx="144462" cy="1444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2" name="Google Shape;1092;p72"/>
          <p:cNvSpPr txBox="1"/>
          <p:nvPr/>
        </p:nvSpPr>
        <p:spPr>
          <a:xfrm>
            <a:off x="4886325" y="1446212"/>
            <a:ext cx="2016125" cy="1871662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3" name="Google Shape;1093;p72"/>
          <p:cNvSpPr txBox="1"/>
          <p:nvPr/>
        </p:nvSpPr>
        <p:spPr>
          <a:xfrm>
            <a:off x="2078037" y="1446212"/>
            <a:ext cx="2016125" cy="1871662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94" name="Google Shape;1094;p72"/>
          <p:cNvCxnSpPr/>
          <p:nvPr/>
        </p:nvCxnSpPr>
        <p:spPr>
          <a:xfrm>
            <a:off x="2366962" y="1446212"/>
            <a:ext cx="1438275" cy="1781175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95" name="Google Shape;1095;p72"/>
          <p:cNvCxnSpPr/>
          <p:nvPr/>
        </p:nvCxnSpPr>
        <p:spPr>
          <a:xfrm flipH="1">
            <a:off x="3373437" y="2238375"/>
            <a:ext cx="2089150" cy="1254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96" name="Google Shape;1096;p72"/>
          <p:cNvSpPr txBox="1"/>
          <p:nvPr/>
        </p:nvSpPr>
        <p:spPr>
          <a:xfrm>
            <a:off x="5535612" y="1079500"/>
            <a:ext cx="8445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  <p:sp>
        <p:nvSpPr>
          <p:cNvPr id="1097" name="Google Shape;1097;p72"/>
          <p:cNvSpPr txBox="1"/>
          <p:nvPr/>
        </p:nvSpPr>
        <p:spPr>
          <a:xfrm>
            <a:off x="2654300" y="1085850"/>
            <a:ext cx="9080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Hough</a:t>
            </a:r>
            <a:endParaRPr/>
          </a:p>
        </p:txBody>
      </p:sp>
      <p:cxnSp>
        <p:nvCxnSpPr>
          <p:cNvPr id="1098" name="Google Shape;1098;p72"/>
          <p:cNvCxnSpPr/>
          <p:nvPr/>
        </p:nvCxnSpPr>
        <p:spPr>
          <a:xfrm>
            <a:off x="1931987" y="3462337"/>
            <a:ext cx="115252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99" name="Google Shape;1099;p72"/>
          <p:cNvSpPr txBox="1"/>
          <p:nvPr/>
        </p:nvSpPr>
        <p:spPr>
          <a:xfrm>
            <a:off x="3063875" y="3213100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1100" name="Google Shape;1100;p72"/>
          <p:cNvCxnSpPr/>
          <p:nvPr/>
        </p:nvCxnSpPr>
        <p:spPr>
          <a:xfrm rot="10800000">
            <a:off x="1935162" y="2597150"/>
            <a:ext cx="0" cy="86518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101" name="Google Shape;1101;p72"/>
          <p:cNvSpPr txBox="1"/>
          <p:nvPr/>
        </p:nvSpPr>
        <p:spPr>
          <a:xfrm>
            <a:off x="1646237" y="2093912"/>
            <a:ext cx="40163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cxnSp>
        <p:nvCxnSpPr>
          <p:cNvPr id="1102" name="Google Shape;1102;p72"/>
          <p:cNvCxnSpPr/>
          <p:nvPr/>
        </p:nvCxnSpPr>
        <p:spPr>
          <a:xfrm>
            <a:off x="4668837" y="3462337"/>
            <a:ext cx="115252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103" name="Google Shape;1103;p72"/>
          <p:cNvSpPr txBox="1"/>
          <p:nvPr/>
        </p:nvSpPr>
        <p:spPr>
          <a:xfrm>
            <a:off x="5800725" y="3213100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cxnSp>
        <p:nvCxnSpPr>
          <p:cNvPr id="1104" name="Google Shape;1104;p72"/>
          <p:cNvCxnSpPr/>
          <p:nvPr/>
        </p:nvCxnSpPr>
        <p:spPr>
          <a:xfrm rot="10800000">
            <a:off x="4672012" y="2597150"/>
            <a:ext cx="0" cy="86518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105" name="Google Shape;1105;p72"/>
          <p:cNvSpPr txBox="1"/>
          <p:nvPr/>
        </p:nvSpPr>
        <p:spPr>
          <a:xfrm>
            <a:off x="4432300" y="2151062"/>
            <a:ext cx="3825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cxnSp>
        <p:nvCxnSpPr>
          <p:cNvPr id="1106" name="Google Shape;1106;p72"/>
          <p:cNvCxnSpPr/>
          <p:nvPr/>
        </p:nvCxnSpPr>
        <p:spPr>
          <a:xfrm>
            <a:off x="5102225" y="1498600"/>
            <a:ext cx="1368425" cy="1800225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07" name="Google Shape;1107;p72"/>
          <p:cNvCxnSpPr/>
          <p:nvPr/>
        </p:nvCxnSpPr>
        <p:spPr>
          <a:xfrm rot="1260000">
            <a:off x="2481262" y="1560512"/>
            <a:ext cx="1181100" cy="1576387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08" name="Google Shape;1108;p72"/>
          <p:cNvCxnSpPr/>
          <p:nvPr/>
        </p:nvCxnSpPr>
        <p:spPr>
          <a:xfrm rot="1260000">
            <a:off x="2981325" y="1449387"/>
            <a:ext cx="128587" cy="1946275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09" name="Google Shape;1109;p72"/>
          <p:cNvCxnSpPr/>
          <p:nvPr/>
        </p:nvCxnSpPr>
        <p:spPr>
          <a:xfrm rot="1320000" flipH="1">
            <a:off x="2862262" y="1338262"/>
            <a:ext cx="436562" cy="2033587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10" name="Google Shape;1110;p72"/>
          <p:cNvSpPr/>
          <p:nvPr/>
        </p:nvSpPr>
        <p:spPr>
          <a:xfrm>
            <a:off x="3013075" y="2290762"/>
            <a:ext cx="144462" cy="1444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1" name="Google Shape;1111;p72"/>
          <p:cNvSpPr/>
          <p:nvPr/>
        </p:nvSpPr>
        <p:spPr>
          <a:xfrm>
            <a:off x="3159125" y="5040312"/>
            <a:ext cx="144462" cy="1444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2" name="Google Shape;1112;p72"/>
          <p:cNvSpPr/>
          <p:nvPr/>
        </p:nvSpPr>
        <p:spPr>
          <a:xfrm>
            <a:off x="3159125" y="5184775"/>
            <a:ext cx="144462" cy="1444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3" name="Google Shape;1113;p72"/>
          <p:cNvSpPr/>
          <p:nvPr/>
        </p:nvSpPr>
        <p:spPr>
          <a:xfrm>
            <a:off x="3014662" y="5184775"/>
            <a:ext cx="144462" cy="1444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4" name="Google Shape;1114;p72"/>
          <p:cNvSpPr/>
          <p:nvPr/>
        </p:nvSpPr>
        <p:spPr>
          <a:xfrm>
            <a:off x="3086100" y="4968875"/>
            <a:ext cx="144462" cy="1444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5" name="Google Shape;1115;p72"/>
          <p:cNvSpPr/>
          <p:nvPr/>
        </p:nvSpPr>
        <p:spPr>
          <a:xfrm>
            <a:off x="3014662" y="5040312"/>
            <a:ext cx="144462" cy="1444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6" name="Google Shape;1116;p72"/>
          <p:cNvSpPr txBox="1"/>
          <p:nvPr/>
        </p:nvSpPr>
        <p:spPr>
          <a:xfrm>
            <a:off x="114300" y="1603375"/>
            <a:ext cx="1604962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without</a:t>
            </a:r>
            <a:br>
              <a:rPr lang="en-US" sz="18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</a:t>
            </a:r>
            <a:endParaRPr/>
          </a:p>
        </p:txBody>
      </p:sp>
      <p:sp>
        <p:nvSpPr>
          <p:cNvPr id="1117" name="Google Shape;1117;p72"/>
          <p:cNvSpPr txBox="1"/>
          <p:nvPr/>
        </p:nvSpPr>
        <p:spPr>
          <a:xfrm>
            <a:off x="206375" y="4752975"/>
            <a:ext cx="1604962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gradient</a:t>
            </a:r>
            <a:endParaRPr/>
          </a:p>
        </p:txBody>
      </p:sp>
      <p:cxnSp>
        <p:nvCxnSpPr>
          <p:cNvPr id="1118" name="Google Shape;1118;p72"/>
          <p:cNvCxnSpPr/>
          <p:nvPr/>
        </p:nvCxnSpPr>
        <p:spPr>
          <a:xfrm>
            <a:off x="5462587" y="4679950"/>
            <a:ext cx="144462" cy="217487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1119" name="Google Shape;1119;p72"/>
          <p:cNvCxnSpPr/>
          <p:nvPr/>
        </p:nvCxnSpPr>
        <p:spPr>
          <a:xfrm>
            <a:off x="5894387" y="5254625"/>
            <a:ext cx="144462" cy="217487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1120" name="Google Shape;1120;p72"/>
          <p:cNvCxnSpPr/>
          <p:nvPr/>
        </p:nvCxnSpPr>
        <p:spPr>
          <a:xfrm>
            <a:off x="6327775" y="5830887"/>
            <a:ext cx="144462" cy="217487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1121" name="Google Shape;1121;p72"/>
          <p:cNvSpPr txBox="1"/>
          <p:nvPr/>
        </p:nvSpPr>
        <p:spPr>
          <a:xfrm>
            <a:off x="468312" y="-66675"/>
            <a:ext cx="8229600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more image features.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– using the local gradient</a:t>
            </a:r>
            <a:endParaRPr sz="2400" b="0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fld>
            <a:endParaRPr/>
          </a:p>
        </p:txBody>
      </p:sp>
      <p:sp>
        <p:nvSpPr>
          <p:cNvPr id="1127" name="Google Shape;1127;p73"/>
          <p:cNvSpPr txBox="1"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Detecting Complex Shapes – </a:t>
            </a:r>
            <a:r>
              <a:rPr lang="en-US" sz="3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Circles</a:t>
            </a:r>
            <a:endParaRPr/>
          </a:p>
        </p:txBody>
      </p:sp>
      <p:sp>
        <p:nvSpPr>
          <p:cNvPr id="1128" name="Google Shape;1128;p73"/>
          <p:cNvSpPr txBox="1">
            <a:spLocks noGrp="1"/>
          </p:cNvSpPr>
          <p:nvPr>
            <p:ph type="body" idx="1"/>
          </p:nvPr>
        </p:nvSpPr>
        <p:spPr>
          <a:xfrm>
            <a:off x="369887" y="1144587"/>
            <a:ext cx="8229600" cy="20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Naïve solution:</a:t>
            </a:r>
            <a:r>
              <a:rPr lang="en-US" sz="2400" b="0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 a table h(</a:t>
            </a:r>
            <a:r>
              <a:rPr lang="en-US" sz="2400" b="0" i="1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a,b,r</a:t>
            </a:r>
            <a:r>
              <a:rPr lang="en-US" sz="2400" b="0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each pixel (</a:t>
            </a:r>
            <a:r>
              <a:rPr lang="en-US" sz="2400" b="0" i="1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r>
              <a:rPr lang="en-US" sz="2400" b="0" i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which is an edge in the image, vote for all the cells satisfying: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73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0" name="Google Shape;1130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1450" y="2617787"/>
            <a:ext cx="4248150" cy="735012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73"/>
          <p:cNvSpPr txBox="1"/>
          <p:nvPr/>
        </p:nvSpPr>
        <p:spPr>
          <a:xfrm>
            <a:off x="381000" y="3429000"/>
            <a:ext cx="8229600" cy="1439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Problem: 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size of the table is O(N</a:t>
            </a:r>
            <a:r>
              <a:rPr lang="en-US" sz="2400" b="0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voting for each pixel takes O(N</a:t>
            </a:r>
            <a:r>
              <a:rPr lang="en-US" sz="2400" b="0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73"/>
          <p:cNvSpPr txBox="1"/>
          <p:nvPr/>
        </p:nvSpPr>
        <p:spPr>
          <a:xfrm>
            <a:off x="369887" y="5202237"/>
            <a:ext cx="8229600" cy="89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  <a:r>
              <a:rPr lang="en-US" sz="24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Use the </a:t>
            </a:r>
            <a:r>
              <a:rPr lang="en-US" sz="24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 information </a:t>
            </a:r>
            <a:r>
              <a:rPr lang="en-US" sz="24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</a:t>
            </a:r>
            <a:endParaRPr sz="2400" i="1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Vote only to centers (a,b) in the gradient direction</a:t>
            </a:r>
            <a:endParaRPr sz="2400" b="0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i="1">
                <a:solidFill>
                  <a:schemeClr val="dk1"/>
                </a:solidFill>
              </a:rPr>
              <a:t>Advanced: vote with complex numbers</a:t>
            </a:r>
            <a:endParaRPr sz="2400" i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4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</a:t>
            </a:fld>
            <a:endParaRPr/>
          </a:p>
        </p:txBody>
      </p:sp>
      <p:sp>
        <p:nvSpPr>
          <p:cNvPr id="1138" name="Google Shape;1138;p74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 sz="3600" b="0" i="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Circle Example</a:t>
            </a:r>
            <a:endParaRPr/>
          </a:p>
        </p:txBody>
      </p:sp>
      <p:sp>
        <p:nvSpPr>
          <p:cNvPr id="1139" name="Google Shape;1139;p74"/>
          <p:cNvSpPr/>
          <p:nvPr/>
        </p:nvSpPr>
        <p:spPr>
          <a:xfrm>
            <a:off x="1943100" y="2654300"/>
            <a:ext cx="1952625" cy="1893887"/>
          </a:xfrm>
          <a:prstGeom prst="ellipse">
            <a:avLst/>
          </a:prstGeom>
          <a:solidFill>
            <a:srgbClr val="00B8FF">
              <a:alpha val="1568"/>
            </a:srgb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0" name="Google Shape;1140;p74"/>
          <p:cNvSpPr/>
          <p:nvPr/>
        </p:nvSpPr>
        <p:spPr>
          <a:xfrm>
            <a:off x="2303462" y="2871787"/>
            <a:ext cx="1952625" cy="1893887"/>
          </a:xfrm>
          <a:prstGeom prst="ellipse">
            <a:avLst/>
          </a:prstGeom>
          <a:solidFill>
            <a:srgbClr val="00B8FF">
              <a:alpha val="1568"/>
            </a:srgb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1" name="Google Shape;1141;p74"/>
          <p:cNvSpPr/>
          <p:nvPr/>
        </p:nvSpPr>
        <p:spPr>
          <a:xfrm>
            <a:off x="1943100" y="2654300"/>
            <a:ext cx="1952625" cy="1893887"/>
          </a:xfrm>
          <a:prstGeom prst="ellipse">
            <a:avLst/>
          </a:prstGeom>
          <a:solidFill>
            <a:srgbClr val="00B8FF">
              <a:alpha val="1568"/>
            </a:srgb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2" name="Google Shape;1142;p74"/>
          <p:cNvSpPr/>
          <p:nvPr/>
        </p:nvSpPr>
        <p:spPr>
          <a:xfrm>
            <a:off x="2555875" y="3267075"/>
            <a:ext cx="1952625" cy="1893887"/>
          </a:xfrm>
          <a:prstGeom prst="ellipse">
            <a:avLst/>
          </a:prstGeom>
          <a:solidFill>
            <a:srgbClr val="00B8FF">
              <a:alpha val="1568"/>
            </a:srgb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3" name="Google Shape;1143;p74"/>
          <p:cNvSpPr/>
          <p:nvPr/>
        </p:nvSpPr>
        <p:spPr>
          <a:xfrm>
            <a:off x="1152525" y="2727325"/>
            <a:ext cx="1952625" cy="1893887"/>
          </a:xfrm>
          <a:prstGeom prst="ellipse">
            <a:avLst/>
          </a:prstGeom>
          <a:solidFill>
            <a:srgbClr val="00B8FF">
              <a:alpha val="1568"/>
            </a:srgb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4" name="Google Shape;1144;p74"/>
          <p:cNvSpPr/>
          <p:nvPr/>
        </p:nvSpPr>
        <p:spPr>
          <a:xfrm>
            <a:off x="755650" y="3124200"/>
            <a:ext cx="1952625" cy="1893887"/>
          </a:xfrm>
          <a:prstGeom prst="ellipse">
            <a:avLst/>
          </a:prstGeom>
          <a:solidFill>
            <a:srgbClr val="00B8FF">
              <a:alpha val="1568"/>
            </a:srgb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5" name="Google Shape;1145;p74"/>
          <p:cNvSpPr/>
          <p:nvPr/>
        </p:nvSpPr>
        <p:spPr>
          <a:xfrm>
            <a:off x="684212" y="3448050"/>
            <a:ext cx="1952625" cy="1893887"/>
          </a:xfrm>
          <a:prstGeom prst="ellipse">
            <a:avLst/>
          </a:prstGeom>
          <a:solidFill>
            <a:srgbClr val="00B8FF">
              <a:alpha val="1568"/>
            </a:srgb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6" name="Google Shape;1146;p74"/>
          <p:cNvSpPr/>
          <p:nvPr/>
        </p:nvSpPr>
        <p:spPr>
          <a:xfrm>
            <a:off x="719137" y="3879850"/>
            <a:ext cx="1952625" cy="1893887"/>
          </a:xfrm>
          <a:prstGeom prst="ellipse">
            <a:avLst/>
          </a:prstGeom>
          <a:solidFill>
            <a:srgbClr val="00B8FF">
              <a:alpha val="1568"/>
            </a:srgb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7" name="Google Shape;1147;p74"/>
          <p:cNvSpPr/>
          <p:nvPr/>
        </p:nvSpPr>
        <p:spPr>
          <a:xfrm>
            <a:off x="863600" y="4132262"/>
            <a:ext cx="1952625" cy="1893887"/>
          </a:xfrm>
          <a:prstGeom prst="ellipse">
            <a:avLst/>
          </a:prstGeom>
          <a:solidFill>
            <a:srgbClr val="00B8FF">
              <a:alpha val="1568"/>
            </a:srgb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8" name="Google Shape;1148;p74"/>
          <p:cNvSpPr/>
          <p:nvPr/>
        </p:nvSpPr>
        <p:spPr>
          <a:xfrm>
            <a:off x="1042987" y="4313237"/>
            <a:ext cx="1952625" cy="1893887"/>
          </a:xfrm>
          <a:prstGeom prst="ellipse">
            <a:avLst/>
          </a:prstGeom>
          <a:solidFill>
            <a:srgbClr val="00B8FF">
              <a:alpha val="1568"/>
            </a:srgb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9" name="Google Shape;1149;p74"/>
          <p:cNvSpPr/>
          <p:nvPr/>
        </p:nvSpPr>
        <p:spPr>
          <a:xfrm>
            <a:off x="1223962" y="4421187"/>
            <a:ext cx="1952625" cy="1893887"/>
          </a:xfrm>
          <a:prstGeom prst="ellipse">
            <a:avLst/>
          </a:prstGeom>
          <a:solidFill>
            <a:srgbClr val="00B8FF">
              <a:alpha val="1568"/>
            </a:srgb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0" name="Google Shape;1150;p74"/>
          <p:cNvSpPr/>
          <p:nvPr/>
        </p:nvSpPr>
        <p:spPr>
          <a:xfrm>
            <a:off x="1727200" y="4494212"/>
            <a:ext cx="1952625" cy="1893887"/>
          </a:xfrm>
          <a:prstGeom prst="ellipse">
            <a:avLst/>
          </a:prstGeom>
          <a:solidFill>
            <a:srgbClr val="00B8FF">
              <a:alpha val="1568"/>
            </a:srgb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1" name="Google Shape;1151;p74"/>
          <p:cNvSpPr/>
          <p:nvPr/>
        </p:nvSpPr>
        <p:spPr>
          <a:xfrm>
            <a:off x="2159000" y="4349750"/>
            <a:ext cx="1952625" cy="1893887"/>
          </a:xfrm>
          <a:prstGeom prst="ellipse">
            <a:avLst/>
          </a:prstGeom>
          <a:solidFill>
            <a:srgbClr val="00B8FF">
              <a:alpha val="1568"/>
            </a:srgb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2" name="Google Shape;1152;p74"/>
          <p:cNvSpPr/>
          <p:nvPr/>
        </p:nvSpPr>
        <p:spPr>
          <a:xfrm>
            <a:off x="2376487" y="4170362"/>
            <a:ext cx="1952625" cy="1893887"/>
          </a:xfrm>
          <a:prstGeom prst="ellipse">
            <a:avLst/>
          </a:prstGeom>
          <a:solidFill>
            <a:srgbClr val="00B8FF">
              <a:alpha val="1568"/>
            </a:srgb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3" name="Google Shape;1153;p74"/>
          <p:cNvSpPr txBox="1"/>
          <p:nvPr/>
        </p:nvSpPr>
        <p:spPr>
          <a:xfrm>
            <a:off x="881062" y="1833562"/>
            <a:ext cx="775176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lang="en-US" sz="2000" b="0" i="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With no orientation, each token (point) votes for all possible circles. With orientation, each token can vote for a smaller number of circles.</a:t>
            </a:r>
            <a:endParaRPr/>
          </a:p>
        </p:txBody>
      </p:sp>
      <p:sp>
        <p:nvSpPr>
          <p:cNvPr id="1154" name="Google Shape;1154;p74"/>
          <p:cNvSpPr/>
          <p:nvPr/>
        </p:nvSpPr>
        <p:spPr>
          <a:xfrm>
            <a:off x="5816600" y="2674937"/>
            <a:ext cx="1952625" cy="1893887"/>
          </a:xfrm>
          <a:prstGeom prst="ellipse">
            <a:avLst/>
          </a:prstGeom>
          <a:solidFill>
            <a:srgbClr val="00B8FF">
              <a:alpha val="1568"/>
            </a:srgb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5" name="Google Shape;1155;p74"/>
          <p:cNvSpPr/>
          <p:nvPr/>
        </p:nvSpPr>
        <p:spPr>
          <a:xfrm>
            <a:off x="6516687" y="4432300"/>
            <a:ext cx="1952625" cy="1893887"/>
          </a:xfrm>
          <a:prstGeom prst="ellipse">
            <a:avLst/>
          </a:prstGeom>
          <a:solidFill>
            <a:srgbClr val="00B8FF">
              <a:alpha val="1568"/>
            </a:srgbClr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75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endParaRPr/>
          </a:p>
        </p:txBody>
      </p:sp>
      <p:sp>
        <p:nvSpPr>
          <p:cNvPr id="1161" name="Google Shape;1161;p75"/>
          <p:cNvSpPr txBox="1">
            <a:spLocks noGrp="1"/>
          </p:cNvSpPr>
          <p:nvPr>
            <p:ph type="title"/>
          </p:nvPr>
        </p:nvSpPr>
        <p:spPr>
          <a:xfrm>
            <a:off x="685800" y="-146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None/>
            </a:pPr>
            <a:r>
              <a:rPr lang="en-US" sz="3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Finding Coins</a:t>
            </a:r>
            <a:endParaRPr/>
          </a:p>
        </p:txBody>
      </p:sp>
      <p:pic>
        <p:nvPicPr>
          <p:cNvPr id="1162" name="Google Shape;1162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5500" y="1389062"/>
            <a:ext cx="4048125" cy="53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237" y="1389062"/>
            <a:ext cx="4048125" cy="53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75"/>
          <p:cNvSpPr txBox="1"/>
          <p:nvPr/>
        </p:nvSpPr>
        <p:spPr>
          <a:xfrm>
            <a:off x="1847850" y="989012"/>
            <a:ext cx="144145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lang="en-US" sz="2400" b="0" i="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Original</a:t>
            </a:r>
            <a:endParaRPr/>
          </a:p>
        </p:txBody>
      </p:sp>
      <p:sp>
        <p:nvSpPr>
          <p:cNvPr id="1165" name="Google Shape;1165;p75"/>
          <p:cNvSpPr txBox="1"/>
          <p:nvPr/>
        </p:nvSpPr>
        <p:spPr>
          <a:xfrm>
            <a:off x="5302250" y="1000125"/>
            <a:ext cx="22987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lang="en-US" sz="2400" b="0" i="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Edges (note noise)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76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</a:t>
            </a:fld>
            <a:endParaRPr/>
          </a:p>
        </p:txBody>
      </p:sp>
      <p:sp>
        <p:nvSpPr>
          <p:cNvPr id="1171" name="Google Shape;1171;p76"/>
          <p:cNvSpPr txBox="1"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None/>
            </a:pPr>
            <a:r>
              <a:rPr lang="en-US" sz="3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Finding Coins (Continued)</a:t>
            </a:r>
            <a:endParaRPr/>
          </a:p>
        </p:txBody>
      </p:sp>
      <p:pic>
        <p:nvPicPr>
          <p:cNvPr id="1172" name="Google Shape;1172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325" y="1809750"/>
            <a:ext cx="7024687" cy="468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76"/>
          <p:cNvSpPr/>
          <p:nvPr/>
        </p:nvSpPr>
        <p:spPr>
          <a:xfrm>
            <a:off x="4106862" y="1738312"/>
            <a:ext cx="142875" cy="4846637"/>
          </a:xfrm>
          <a:prstGeom prst="roundRect">
            <a:avLst>
              <a:gd name="adj" fmla="val 24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4" name="Google Shape;1174;p76"/>
          <p:cNvSpPr txBox="1"/>
          <p:nvPr/>
        </p:nvSpPr>
        <p:spPr>
          <a:xfrm>
            <a:off x="1797050" y="1404937"/>
            <a:ext cx="833437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lang="en-US" sz="2400" b="0" i="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Penny</a:t>
            </a:r>
            <a:endParaRPr/>
          </a:p>
        </p:txBody>
      </p:sp>
      <p:sp>
        <p:nvSpPr>
          <p:cNvPr id="1175" name="Google Shape;1175;p76"/>
          <p:cNvSpPr txBox="1"/>
          <p:nvPr/>
        </p:nvSpPr>
        <p:spPr>
          <a:xfrm>
            <a:off x="5303837" y="1404937"/>
            <a:ext cx="1214437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lang="en-US" sz="2400" b="0" i="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Quarters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77"/>
          <p:cNvSpPr txBox="1"/>
          <p:nvPr/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39</a:t>
            </a:fld>
            <a:endParaRPr/>
          </a:p>
        </p:txBody>
      </p:sp>
      <p:pic>
        <p:nvPicPr>
          <p:cNvPr id="1181" name="Google Shape;118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50" y="1352550"/>
            <a:ext cx="4048125" cy="53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77"/>
          <p:cNvSpPr txBox="1"/>
          <p:nvPr/>
        </p:nvSpPr>
        <p:spPr>
          <a:xfrm>
            <a:off x="4632325" y="5964237"/>
            <a:ext cx="3846512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lang="en-US" sz="2400" b="0" i="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Coin finding sample images from: Vivik Kwatra</a:t>
            </a:r>
            <a:endParaRPr/>
          </a:p>
        </p:txBody>
      </p:sp>
      <p:sp>
        <p:nvSpPr>
          <p:cNvPr id="1183" name="Google Shape;1183;p77"/>
          <p:cNvSpPr txBox="1"/>
          <p:nvPr/>
        </p:nvSpPr>
        <p:spPr>
          <a:xfrm>
            <a:off x="5013325" y="1595437"/>
            <a:ext cx="3275012" cy="238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lang="en-US" sz="2400" b="0" i="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Note that because the quarters and penny are of different sizes, a different Hough transform (with separate accumulators) was used for each circle size.</a:t>
            </a:r>
            <a:endParaRPr/>
          </a:p>
        </p:txBody>
      </p:sp>
      <p:sp>
        <p:nvSpPr>
          <p:cNvPr id="1184" name="Google Shape;1184;p77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None/>
            </a:pPr>
            <a:r>
              <a:rPr lang="en-US" sz="3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Finding Coins (Continued)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7CCEA-E90B-47CA-9C52-5F320440B4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7609F7-83B4-4660-AA1B-6E42A7D2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58" y="3886200"/>
            <a:ext cx="1752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6F638-BD4B-4AF2-8CEC-AE0EBE66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1000"/>
            <a:ext cx="74676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67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/>
        </p:nvSpPr>
        <p:spPr>
          <a:xfrm>
            <a:off x="304800" y="-558800"/>
            <a:ext cx="9448800" cy="4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color</a:t>
            </a:r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grpSp>
        <p:nvGrpSpPr>
          <p:cNvPr id="169" name="Google Shape;169;p24"/>
          <p:cNvGrpSpPr/>
          <p:nvPr/>
        </p:nvGrpSpPr>
        <p:grpSpPr>
          <a:xfrm>
            <a:off x="-1588" y="2378155"/>
            <a:ext cx="9145813" cy="95253"/>
            <a:chOff x="-2348" y="2377440"/>
            <a:chExt cx="12194417" cy="96128"/>
          </a:xfrm>
        </p:grpSpPr>
        <p:cxnSp>
          <p:nvCxnSpPr>
            <p:cNvPr id="170" name="Google Shape;170;p24"/>
            <p:cNvCxnSpPr/>
            <p:nvPr/>
          </p:nvCxnSpPr>
          <p:spPr>
            <a:xfrm>
              <a:off x="-231" y="2377440"/>
              <a:ext cx="12192300" cy="0"/>
            </a:xfrm>
            <a:prstGeom prst="straightConnector1">
              <a:avLst/>
            </a:prstGeom>
            <a:noFill/>
            <a:ln w="9525" cap="flat" cmpd="sng">
              <a:solidFill>
                <a:srgbClr val="F9F9F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1" name="Google Shape;171;p24"/>
            <p:cNvCxnSpPr/>
            <p:nvPr/>
          </p:nvCxnSpPr>
          <p:spPr>
            <a:xfrm>
              <a:off x="-2348" y="2473568"/>
              <a:ext cx="12192300" cy="0"/>
            </a:xfrm>
            <a:prstGeom prst="straightConnector1">
              <a:avLst/>
            </a:prstGeom>
            <a:noFill/>
            <a:ln w="9525" cap="flat" cmpd="sng">
              <a:solidFill>
                <a:srgbClr val="F9F9F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2" name="Google Shape;172;p24"/>
          <p:cNvPicPr preferRelativeResize="0"/>
          <p:nvPr/>
        </p:nvPicPr>
        <p:blipFill rotWithShape="1">
          <a:blip r:embed="rId3">
            <a:alphaModFix/>
          </a:blip>
          <a:srcRect l="10835" t="34898" r="43481" b="16292"/>
          <a:stretch/>
        </p:blipFill>
        <p:spPr>
          <a:xfrm>
            <a:off x="2171700" y="2898775"/>
            <a:ext cx="5943599" cy="3570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400" y="1295400"/>
            <a:ext cx="3713163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/>
          <p:nvPr/>
        </p:nvSpPr>
        <p:spPr>
          <a:xfrm>
            <a:off x="76200" y="6613525"/>
            <a:ext cx="247808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http://www.hobbylinc.com/gr/pll/pll5019.jpg</a:t>
            </a:r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does a visual system need color?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very incomplete list: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To tell what food is edible.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To distinguish material changes from shading changes.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To group parts of one object together in a scene.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Check whether a person’s appearance looks normal / healthy.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...</a:t>
            </a:r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does a visual system need color?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Newton’s prism experiments (1666)</a:t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9200" y="2082800"/>
            <a:ext cx="4038600" cy="24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76200" y="5549900"/>
            <a:ext cx="5943600" cy="12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Figures from:</a:t>
            </a:r>
            <a:endParaRPr/>
          </a:p>
          <a:p>
            <a:pPr marL="0" marR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http://www.departments.bucknell.edu/History/Carnegie/newton/refraction.html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http://astrophys-assist.com/educate/solarobs/ses01p02.htm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http://www.bio.indiana.edu/~cryo/eftem.html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 rotWithShape="1">
          <a:blip r:embed="rId7">
            <a:alphaModFix/>
          </a:blip>
          <a:srcRect l="7561" r="7560" b="18895"/>
          <a:stretch/>
        </p:blipFill>
        <p:spPr>
          <a:xfrm>
            <a:off x="228600" y="4075113"/>
            <a:ext cx="4041775" cy="15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8600" y="1789113"/>
            <a:ext cx="4495800" cy="148748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/>
        </p:nvSpPr>
        <p:spPr>
          <a:xfrm>
            <a:off x="609600" y="990600"/>
            <a:ext cx="4495800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Sunlight decomposition into fundamental components:</a:t>
            </a:r>
            <a:endParaRPr/>
          </a:p>
        </p:txBody>
      </p:sp>
      <p:sp>
        <p:nvSpPr>
          <p:cNvPr id="202" name="Google Shape;202;p27"/>
          <p:cNvSpPr txBox="1"/>
          <p:nvPr/>
        </p:nvSpPr>
        <p:spPr>
          <a:xfrm>
            <a:off x="533400" y="3276600"/>
            <a:ext cx="4495800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Recovering sunlight with another prism:</a:t>
            </a: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5562600" y="4510088"/>
            <a:ext cx="312420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Newton’s sketch of 1,2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Spectral colors</a:t>
            </a:r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electromagnetic spectrum and the visible spectrum:</a:t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 rotWithShape="1">
          <a:blip r:embed="rId3">
            <a:alphaModFix/>
          </a:blip>
          <a:srcRect b="17591"/>
          <a:stretch/>
        </p:blipFill>
        <p:spPr>
          <a:xfrm>
            <a:off x="381000" y="1677988"/>
            <a:ext cx="8280400" cy="3884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Spectroradiometer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(Just like Newton’s diagram…)</a:t>
            </a:r>
            <a:endParaRPr sz="2000"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Measuring the spectrum of a light source</a:t>
            </a:r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752600"/>
            <a:ext cx="8043863" cy="48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/>
        </p:nvSpPr>
        <p:spPr>
          <a:xfrm>
            <a:off x="76200" y="647700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Foundations of Vision, by Brian Wandell, Sinauer Assoc., 1995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title"/>
          </p:nvPr>
        </p:nvSpPr>
        <p:spPr>
          <a:xfrm>
            <a:off x="609600" y="168275"/>
            <a:ext cx="7340600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illumination spectra</a:t>
            </a:r>
            <a:endParaRPr/>
          </a:p>
        </p:txBody>
      </p:sp>
      <p:sp>
        <p:nvSpPr>
          <p:cNvPr id="230" name="Google Shape;230;p30"/>
          <p:cNvSpPr txBox="1"/>
          <p:nvPr/>
        </p:nvSpPr>
        <p:spPr>
          <a:xfrm>
            <a:off x="76200" y="647700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Foundations of Vision, by Brian Wandell, Sinauer Assoc., 1995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057400"/>
            <a:ext cx="7986713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/>
        </p:nvSpPr>
        <p:spPr>
          <a:xfrm>
            <a:off x="1814513" y="1676400"/>
            <a:ext cx="18288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 Skylight</a:t>
            </a:r>
            <a:endParaRPr/>
          </a:p>
        </p:txBody>
      </p:sp>
      <p:sp>
        <p:nvSpPr>
          <p:cNvPr id="233" name="Google Shape;233;p30"/>
          <p:cNvSpPr txBox="1"/>
          <p:nvPr/>
        </p:nvSpPr>
        <p:spPr>
          <a:xfrm>
            <a:off x="5149850" y="1676400"/>
            <a:ext cx="2678113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Tungsten Light Bulb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240" name="Google Shape;240;p31"/>
          <p:cNvSpPr txBox="1"/>
          <p:nvPr/>
        </p:nvSpPr>
        <p:spPr>
          <a:xfrm>
            <a:off x="76200" y="647700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Foundations of Vision, by Brian Wandell, Sinauer Assoc., 1995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457200" y="1066800"/>
            <a:ext cx="8458200" cy="378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types of cells that responsible to our vision.</a:t>
            </a:r>
            <a:endParaRPr/>
          </a:p>
          <a:p>
            <a:pPr marL="0" marR="0" lvl="0" indent="-1524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Rods - “intensity” receptors. Very insensitive. Responsible for night vision. 125 million. Peripheral vision.</a:t>
            </a:r>
            <a:endParaRPr/>
          </a:p>
          <a:p>
            <a:pPr marL="0" marR="0" lvl="0" indent="-1524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Cones – “color” receptors. 3 types of cones (red, green, blue). 4.5 million. Densely packed at the retina.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from </a:t>
            </a:r>
            <a:r>
              <a:rPr lang="en-US" sz="2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rods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(“color” receptors) is integrated through connections between nerve cells in the retina.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1"/>
          <p:cNvSpPr/>
          <p:nvPr/>
        </p:nvSpPr>
        <p:spPr>
          <a:xfrm>
            <a:off x="6096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Human Color Vision</a:t>
            </a:r>
            <a:endParaRPr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249" name="Google Shape;249;p32"/>
          <p:cNvSpPr txBox="1"/>
          <p:nvPr/>
        </p:nvSpPr>
        <p:spPr>
          <a:xfrm>
            <a:off x="76200" y="647700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Foundations of Vision, by Brian Wandell, Sinauer Assoc., 1995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32"/>
          <p:cNvPicPr preferRelativeResize="0"/>
          <p:nvPr/>
        </p:nvPicPr>
        <p:blipFill rotWithShape="1">
          <a:blip r:embed="rId3">
            <a:alphaModFix/>
          </a:blip>
          <a:srcRect l="52187" t="5409" b="47329"/>
          <a:stretch/>
        </p:blipFill>
        <p:spPr>
          <a:xfrm>
            <a:off x="487363" y="3748088"/>
            <a:ext cx="3048000" cy="221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 rotWithShape="1">
          <a:blip r:embed="rId4">
            <a:alphaModFix/>
          </a:blip>
          <a:srcRect l="18375" t="32292" r="51756" b="12247"/>
          <a:stretch/>
        </p:blipFill>
        <p:spPr>
          <a:xfrm>
            <a:off x="4572000" y="15875"/>
            <a:ext cx="3886200" cy="405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 rotWithShape="1">
          <a:blip r:embed="rId5">
            <a:alphaModFix/>
          </a:blip>
          <a:srcRect l="20132" t="36211" r="53513" b="15685"/>
          <a:stretch/>
        </p:blipFill>
        <p:spPr>
          <a:xfrm>
            <a:off x="296863" y="0"/>
            <a:ext cx="3429000" cy="351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259" name="Google Shape;259;p33"/>
          <p:cNvSpPr txBox="1"/>
          <p:nvPr/>
        </p:nvSpPr>
        <p:spPr>
          <a:xfrm>
            <a:off x="381000" y="1311275"/>
            <a:ext cx="8229600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3 types of light sensitive pigments in our cones (</a:t>
            </a: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L,M,S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each having a different </a:t>
            </a:r>
            <a:r>
              <a:rPr lang="en-US" sz="2400" b="1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spectral response curve</a:t>
            </a: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pic>
        <p:nvPicPr>
          <p:cNvPr id="260" name="Google Shape;26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2714625"/>
            <a:ext cx="2667000" cy="2009775"/>
          </a:xfrm>
          <a:prstGeom prst="rect">
            <a:avLst/>
          </a:prstGeom>
          <a:solidFill>
            <a:srgbClr val="FFFF99"/>
          </a:solidFill>
          <a:ln>
            <a:noFill/>
          </a:ln>
        </p:spPr>
      </p:pic>
      <p:sp>
        <p:nvSpPr>
          <p:cNvPr id="261" name="Google Shape;261;p33"/>
          <p:cNvSpPr txBox="1"/>
          <p:nvPr/>
        </p:nvSpPr>
        <p:spPr>
          <a:xfrm>
            <a:off x="228600" y="5913438"/>
            <a:ext cx="625475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Biological basis of most types of color blindness.</a:t>
            </a:r>
            <a:endParaRPr/>
          </a:p>
        </p:txBody>
      </p:sp>
      <p:sp>
        <p:nvSpPr>
          <p:cNvPr id="262" name="Google Shape;262;p33"/>
          <p:cNvSpPr txBox="1"/>
          <p:nvPr/>
        </p:nvSpPr>
        <p:spPr>
          <a:xfrm>
            <a:off x="7394575" y="5638800"/>
            <a:ext cx="122872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Pat Hanrahan.</a:t>
            </a:r>
            <a:endParaRPr/>
          </a:p>
        </p:txBody>
      </p:sp>
      <p:sp>
        <p:nvSpPr>
          <p:cNvPr id="263" name="Google Shape;263;p33"/>
          <p:cNvSpPr/>
          <p:nvPr/>
        </p:nvSpPr>
        <p:spPr>
          <a:xfrm>
            <a:off x="6096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Human Color Vision</a:t>
            </a:r>
            <a:endParaRPr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 rotWithShape="1">
          <a:blip r:embed="rId4">
            <a:alphaModFix/>
          </a:blip>
          <a:srcRect l="77687" t="34271" r="3571" b="40728"/>
          <a:stretch/>
        </p:blipFill>
        <p:spPr>
          <a:xfrm>
            <a:off x="5032375" y="2474913"/>
            <a:ext cx="3349625" cy="25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7CCEA-E90B-47CA-9C52-5F320440B4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7609F7-83B4-4660-AA1B-6E42A7D2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58" y="3886200"/>
            <a:ext cx="1752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6F638-BD4B-4AF2-8CEC-AE0EBE66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1000"/>
            <a:ext cx="7467600" cy="185737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76AE94D-A9FE-40EA-95AE-0E34E1303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" b="80351"/>
          <a:stretch/>
        </p:blipFill>
        <p:spPr bwMode="auto">
          <a:xfrm>
            <a:off x="4431998" y="2803203"/>
            <a:ext cx="3873802" cy="216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79B1DF-90E2-4E55-BA33-C777A9FB0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5534024"/>
            <a:ext cx="4800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73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title"/>
          </p:nvPr>
        </p:nvSpPr>
        <p:spPr>
          <a:xfrm>
            <a:off x="425450" y="330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Principle of Trichromacy (Young-Helmholtz theory 1802)</a:t>
            </a:r>
            <a:endParaRPr dirty="0"/>
          </a:p>
        </p:txBody>
      </p:sp>
      <p:sp>
        <p:nvSpPr>
          <p:cNvPr id="279" name="Google Shape;279;p35"/>
          <p:cNvSpPr txBox="1">
            <a:spLocks noGrp="1"/>
          </p:cNvSpPr>
          <p:nvPr>
            <p:ph type="body" idx="1"/>
          </p:nvPr>
        </p:nvSpPr>
        <p:spPr>
          <a:xfrm>
            <a:off x="419100" y="1447800"/>
            <a:ext cx="84582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Color matching experiments show that for a typical person no more than three spectra are required to reproduce all perceived colors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i="1" baseline="-250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baseline="-25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- primary colors, and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i="1" baseline="-250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baseline="-25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– weights.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Example: P1 = 645nm (R), P2 = 526nm (G), P3 =444nm (B)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2997200"/>
            <a:ext cx="180975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 descr="Image:AdditiveColor.sv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8400" y="266065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matching is linear</a:t>
            </a:r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>
              <a:spcBef>
                <a:spcPts val="0"/>
              </a:spcBef>
            </a:pPr>
            <a:r>
              <a:rPr lang="en-US" sz="2800" i="1" dirty="0" err="1"/>
              <a:t>Grassman’s</a:t>
            </a:r>
            <a:r>
              <a:rPr lang="en-US" sz="2800" i="1" dirty="0"/>
              <a:t> Laws </a:t>
            </a:r>
            <a:r>
              <a:rPr lang="en-US" sz="2000" i="1" dirty="0"/>
              <a:t>(1853)</a:t>
            </a:r>
            <a:endParaRPr sz="2000" i="1" dirty="0"/>
          </a:p>
          <a:p>
            <a:pPr marL="457200" lvl="0" indent="-279400" algn="l" rtl="0"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i="1" dirty="0"/>
          </a:p>
          <a:p>
            <a:pPr marL="457200" lvl="0" indent="-457200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/>
              <a:t>Color matching is additive:</a:t>
            </a:r>
            <a:endParaRPr dirty="0"/>
          </a:p>
          <a:p>
            <a:pPr marL="838200" lvl="1" indent="-381000" algn="l" rtl="0"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dirty="0"/>
              <a:t>		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800" baseline="-25000" dirty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+C</a:t>
            </a:r>
            <a:r>
              <a:rPr lang="en-US" sz="2800" baseline="-25000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 = (R</a:t>
            </a:r>
            <a:r>
              <a:rPr lang="en-US" sz="2800" baseline="-25000" dirty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+R</a:t>
            </a:r>
            <a:r>
              <a:rPr lang="en-US" sz="2800" baseline="-25000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) + (G</a:t>
            </a:r>
            <a:r>
              <a:rPr lang="en-US" sz="2800" baseline="-25000" dirty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+G</a:t>
            </a:r>
            <a:r>
              <a:rPr lang="en-US" sz="2800" baseline="-25000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) + (B</a:t>
            </a:r>
            <a:r>
              <a:rPr lang="en-US" sz="2800" baseline="-25000" dirty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+B</a:t>
            </a:r>
            <a:r>
              <a:rPr lang="en-US" sz="2800" baseline="-25000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/>
          </a:p>
          <a:p>
            <a:pPr marL="838200" lvl="1" indent="-381000" algn="l" rtl="0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 dirty="0"/>
          </a:p>
          <a:p>
            <a:pPr marL="457200" lvl="0" indent="-457200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/>
              <a:t>Scaling the color and the primaries by the same factor preserves the match:</a:t>
            </a:r>
            <a:endParaRPr dirty="0"/>
          </a:p>
          <a:p>
            <a:pPr marL="2095500" lvl="4" indent="-266700" algn="l" rtl="0"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αC = αR + αG + αB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spcBef>
                <a:spcPts val="840"/>
              </a:spcBef>
              <a:spcAft>
                <a:spcPts val="0"/>
              </a:spcAft>
              <a:buNone/>
            </a:pPr>
            <a:r>
              <a:rPr lang="en-US" dirty="0"/>
              <a:t>These statements are true as any biological law. They mean that people behave like </a:t>
            </a:r>
            <a:r>
              <a:rPr lang="en-US" b="1" dirty="0">
                <a:solidFill>
                  <a:srgbClr val="FF0000"/>
                </a:solidFill>
              </a:rPr>
              <a:t>linear systems </a:t>
            </a:r>
            <a:r>
              <a:rPr lang="en-US" dirty="0"/>
              <a:t>in the color matching experiment.</a:t>
            </a:r>
            <a:endParaRPr dirty="0"/>
          </a:p>
          <a:p>
            <a:pPr marL="457200" lvl="0" indent="-457200" algn="l" rtl="0">
              <a:spcBef>
                <a:spcPts val="84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288" name="Google Shape;288;p36"/>
          <p:cNvSpPr txBox="1">
            <a:spLocks noGrp="1"/>
          </p:cNvSpPr>
          <p:nvPr>
            <p:ph type="title"/>
          </p:nvPr>
        </p:nvSpPr>
        <p:spPr>
          <a:xfrm>
            <a:off x="901700" y="153988"/>
            <a:ext cx="7340600" cy="6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matching experiment</a:t>
            </a:r>
            <a:endParaRPr/>
          </a:p>
        </p:txBody>
      </p:sp>
      <p:pic>
        <p:nvPicPr>
          <p:cNvPr id="289" name="Google Shape;28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295400"/>
            <a:ext cx="8305800" cy="471328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6"/>
          <p:cNvSpPr txBox="1"/>
          <p:nvPr/>
        </p:nvSpPr>
        <p:spPr>
          <a:xfrm>
            <a:off x="76200" y="655320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Foundations of Vision, by Brian Wandell, Sinauer Assoc., 1995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/>
          </p:nvPr>
        </p:nvSpPr>
        <p:spPr>
          <a:xfrm>
            <a:off x="901700" y="153988"/>
            <a:ext cx="7340600" cy="6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matching experiment 1</a:t>
            </a:r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2362200" y="2133600"/>
            <a:ext cx="1676400" cy="2667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37"/>
          <p:cNvSpPr/>
          <p:nvPr/>
        </p:nvSpPr>
        <p:spPr>
          <a:xfrm rot="10800000" flipH="1">
            <a:off x="6215063" y="5467350"/>
            <a:ext cx="795337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37"/>
          <p:cNvSpPr/>
          <p:nvPr/>
        </p:nvSpPr>
        <p:spPr>
          <a:xfrm rot="10800000" flipH="1">
            <a:off x="5724525" y="561975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37"/>
          <p:cNvSpPr/>
          <p:nvPr/>
        </p:nvSpPr>
        <p:spPr>
          <a:xfrm rot="10800000" flipH="1">
            <a:off x="5343525" y="548640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37"/>
          <p:cNvSpPr/>
          <p:nvPr/>
        </p:nvSpPr>
        <p:spPr>
          <a:xfrm rot="10800000">
            <a:off x="1524000" y="561975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3" name="Google Shape;303;p37"/>
          <p:cNvCxnSpPr/>
          <p:nvPr/>
        </p:nvCxnSpPr>
        <p:spPr>
          <a:xfrm rot="10800000" flipH="1">
            <a:off x="1981200" y="5181600"/>
            <a:ext cx="762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37"/>
          <p:cNvCxnSpPr/>
          <p:nvPr/>
        </p:nvCxnSpPr>
        <p:spPr>
          <a:xfrm rot="10800000" flipH="1">
            <a:off x="2286000" y="5638800"/>
            <a:ext cx="4572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37"/>
          <p:cNvCxnSpPr/>
          <p:nvPr/>
        </p:nvCxnSpPr>
        <p:spPr>
          <a:xfrm rot="10800000" flipH="1">
            <a:off x="2133600" y="5410200"/>
            <a:ext cx="304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37"/>
          <p:cNvSpPr/>
          <p:nvPr/>
        </p:nvSpPr>
        <p:spPr>
          <a:xfrm>
            <a:off x="4038600" y="2133600"/>
            <a:ext cx="1676400" cy="2667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901700" y="153988"/>
            <a:ext cx="7340600" cy="6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matching experiment 1</a:t>
            </a:r>
            <a:endParaRPr/>
          </a:p>
        </p:txBody>
      </p:sp>
      <p:sp>
        <p:nvSpPr>
          <p:cNvPr id="314" name="Google Shape;314;p38"/>
          <p:cNvSpPr/>
          <p:nvPr/>
        </p:nvSpPr>
        <p:spPr>
          <a:xfrm>
            <a:off x="2362200" y="2133600"/>
            <a:ext cx="1676400" cy="2667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38"/>
          <p:cNvSpPr/>
          <p:nvPr/>
        </p:nvSpPr>
        <p:spPr>
          <a:xfrm rot="10800000" flipH="1">
            <a:off x="6215063" y="5467350"/>
            <a:ext cx="795337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38"/>
          <p:cNvSpPr/>
          <p:nvPr/>
        </p:nvSpPr>
        <p:spPr>
          <a:xfrm rot="10800000" flipH="1">
            <a:off x="5724525" y="561975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38"/>
          <p:cNvSpPr/>
          <p:nvPr/>
        </p:nvSpPr>
        <p:spPr>
          <a:xfrm rot="10800000" flipH="1">
            <a:off x="5343525" y="548640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38"/>
          <p:cNvSpPr/>
          <p:nvPr/>
        </p:nvSpPr>
        <p:spPr>
          <a:xfrm rot="10800000">
            <a:off x="1524000" y="561975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19" name="Google Shape;319;p38"/>
          <p:cNvCxnSpPr/>
          <p:nvPr/>
        </p:nvCxnSpPr>
        <p:spPr>
          <a:xfrm rot="10800000" flipH="1">
            <a:off x="1981200" y="5181600"/>
            <a:ext cx="762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8"/>
          <p:cNvCxnSpPr/>
          <p:nvPr/>
        </p:nvCxnSpPr>
        <p:spPr>
          <a:xfrm rot="10800000" flipH="1">
            <a:off x="2286000" y="5638800"/>
            <a:ext cx="4572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8"/>
          <p:cNvCxnSpPr/>
          <p:nvPr/>
        </p:nvCxnSpPr>
        <p:spPr>
          <a:xfrm rot="10800000" flipH="1">
            <a:off x="2133600" y="5410200"/>
            <a:ext cx="304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8"/>
          <p:cNvSpPr/>
          <p:nvPr/>
        </p:nvSpPr>
        <p:spPr>
          <a:xfrm>
            <a:off x="4038600" y="2133600"/>
            <a:ext cx="1676400" cy="2667000"/>
          </a:xfrm>
          <a:prstGeom prst="rect">
            <a:avLst/>
          </a:prstGeom>
          <a:solidFill>
            <a:srgbClr val="006699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3" name="Google Shape;323;p38"/>
          <p:cNvCxnSpPr/>
          <p:nvPr/>
        </p:nvCxnSpPr>
        <p:spPr>
          <a:xfrm>
            <a:off x="7086600" y="6019800"/>
            <a:ext cx="121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8"/>
          <p:cNvSpPr/>
          <p:nvPr/>
        </p:nvSpPr>
        <p:spPr>
          <a:xfrm>
            <a:off x="7086600" y="5791200"/>
            <a:ext cx="381000" cy="228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38"/>
          <p:cNvSpPr/>
          <p:nvPr/>
        </p:nvSpPr>
        <p:spPr>
          <a:xfrm>
            <a:off x="7620000" y="5334000"/>
            <a:ext cx="381000" cy="6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38"/>
          <p:cNvSpPr/>
          <p:nvPr/>
        </p:nvSpPr>
        <p:spPr>
          <a:xfrm>
            <a:off x="8153400" y="4800600"/>
            <a:ext cx="381000" cy="121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38"/>
          <p:cNvSpPr txBox="1"/>
          <p:nvPr/>
        </p:nvSpPr>
        <p:spPr>
          <a:xfrm>
            <a:off x="7070725" y="5897563"/>
            <a:ext cx="1631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cxnSp>
        <p:nvCxnSpPr>
          <p:cNvPr id="328" name="Google Shape;328;p38"/>
          <p:cNvCxnSpPr/>
          <p:nvPr/>
        </p:nvCxnSpPr>
        <p:spPr>
          <a:xfrm rot="10800000">
            <a:off x="4800600" y="53340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38"/>
          <p:cNvCxnSpPr/>
          <p:nvPr/>
        </p:nvCxnSpPr>
        <p:spPr>
          <a:xfrm rot="10800000">
            <a:off x="5257800" y="54864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38"/>
          <p:cNvCxnSpPr/>
          <p:nvPr/>
        </p:nvCxnSpPr>
        <p:spPr>
          <a:xfrm rot="10800000">
            <a:off x="5715000" y="53340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38"/>
          <p:cNvCxnSpPr/>
          <p:nvPr/>
        </p:nvCxnSpPr>
        <p:spPr>
          <a:xfrm rot="10800000">
            <a:off x="5638800" y="5029200"/>
            <a:ext cx="1524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38"/>
          <p:cNvCxnSpPr/>
          <p:nvPr/>
        </p:nvCxnSpPr>
        <p:spPr>
          <a:xfrm rot="10800000">
            <a:off x="6019800" y="5257800"/>
            <a:ext cx="1524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38"/>
          <p:cNvCxnSpPr/>
          <p:nvPr/>
        </p:nvCxnSpPr>
        <p:spPr>
          <a:xfrm rot="10800000">
            <a:off x="6553200" y="5181600"/>
            <a:ext cx="1524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38"/>
          <p:cNvCxnSpPr/>
          <p:nvPr/>
        </p:nvCxnSpPr>
        <p:spPr>
          <a:xfrm rot="10800000">
            <a:off x="6324600" y="5334000"/>
            <a:ext cx="152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38"/>
          <p:cNvCxnSpPr/>
          <p:nvPr/>
        </p:nvCxnSpPr>
        <p:spPr>
          <a:xfrm rot="10800000">
            <a:off x="5867400" y="5486400"/>
            <a:ext cx="152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38"/>
          <p:cNvCxnSpPr/>
          <p:nvPr/>
        </p:nvCxnSpPr>
        <p:spPr>
          <a:xfrm rot="10800000">
            <a:off x="5410200" y="5334000"/>
            <a:ext cx="152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343" name="Google Shape;343;p39"/>
          <p:cNvSpPr txBox="1">
            <a:spLocks noGrp="1"/>
          </p:cNvSpPr>
          <p:nvPr>
            <p:ph type="title"/>
          </p:nvPr>
        </p:nvSpPr>
        <p:spPr>
          <a:xfrm>
            <a:off x="901700" y="153988"/>
            <a:ext cx="7340600" cy="6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matching experiment 1</a:t>
            </a:r>
            <a:endParaRPr/>
          </a:p>
        </p:txBody>
      </p:sp>
      <p:sp>
        <p:nvSpPr>
          <p:cNvPr id="344" name="Google Shape;344;p39"/>
          <p:cNvSpPr/>
          <p:nvPr/>
        </p:nvSpPr>
        <p:spPr>
          <a:xfrm>
            <a:off x="2362200" y="2133600"/>
            <a:ext cx="1676400" cy="2667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39"/>
          <p:cNvSpPr/>
          <p:nvPr/>
        </p:nvSpPr>
        <p:spPr>
          <a:xfrm rot="10800000" flipH="1">
            <a:off x="6215063" y="5467350"/>
            <a:ext cx="795337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6" name="Google Shape;346;p39"/>
          <p:cNvSpPr/>
          <p:nvPr/>
        </p:nvSpPr>
        <p:spPr>
          <a:xfrm rot="10800000" flipH="1">
            <a:off x="5724525" y="561975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39"/>
          <p:cNvSpPr/>
          <p:nvPr/>
        </p:nvSpPr>
        <p:spPr>
          <a:xfrm rot="10800000" flipH="1">
            <a:off x="5343525" y="548640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39"/>
          <p:cNvSpPr/>
          <p:nvPr/>
        </p:nvSpPr>
        <p:spPr>
          <a:xfrm rot="10800000">
            <a:off x="1524000" y="561975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49" name="Google Shape;349;p39"/>
          <p:cNvCxnSpPr/>
          <p:nvPr/>
        </p:nvCxnSpPr>
        <p:spPr>
          <a:xfrm rot="10800000" flipH="1">
            <a:off x="1981200" y="5181600"/>
            <a:ext cx="762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39"/>
          <p:cNvCxnSpPr/>
          <p:nvPr/>
        </p:nvCxnSpPr>
        <p:spPr>
          <a:xfrm rot="10800000" flipH="1">
            <a:off x="2286000" y="5638800"/>
            <a:ext cx="4572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9"/>
          <p:cNvCxnSpPr/>
          <p:nvPr/>
        </p:nvCxnSpPr>
        <p:spPr>
          <a:xfrm rot="10800000" flipH="1">
            <a:off x="2133600" y="5410200"/>
            <a:ext cx="304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9"/>
          <p:cNvSpPr/>
          <p:nvPr/>
        </p:nvSpPr>
        <p:spPr>
          <a:xfrm>
            <a:off x="4038600" y="2133600"/>
            <a:ext cx="1676400" cy="2667000"/>
          </a:xfrm>
          <a:prstGeom prst="rect">
            <a:avLst/>
          </a:prstGeom>
          <a:solidFill>
            <a:srgbClr val="009999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53" name="Google Shape;353;p39"/>
          <p:cNvCxnSpPr/>
          <p:nvPr/>
        </p:nvCxnSpPr>
        <p:spPr>
          <a:xfrm>
            <a:off x="7086600" y="6019800"/>
            <a:ext cx="121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4" name="Google Shape;354;p39"/>
          <p:cNvSpPr/>
          <p:nvPr/>
        </p:nvSpPr>
        <p:spPr>
          <a:xfrm>
            <a:off x="7086600" y="5791200"/>
            <a:ext cx="381000" cy="228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7620000" y="5029200"/>
            <a:ext cx="381000" cy="990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39"/>
          <p:cNvSpPr/>
          <p:nvPr/>
        </p:nvSpPr>
        <p:spPr>
          <a:xfrm>
            <a:off x="8153400" y="4800600"/>
            <a:ext cx="381000" cy="121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57" name="Google Shape;357;p39"/>
          <p:cNvCxnSpPr/>
          <p:nvPr/>
        </p:nvCxnSpPr>
        <p:spPr>
          <a:xfrm rot="10800000">
            <a:off x="4800600" y="53340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39"/>
          <p:cNvCxnSpPr/>
          <p:nvPr/>
        </p:nvCxnSpPr>
        <p:spPr>
          <a:xfrm rot="10800000">
            <a:off x="5257800" y="54864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9"/>
          <p:cNvCxnSpPr/>
          <p:nvPr/>
        </p:nvCxnSpPr>
        <p:spPr>
          <a:xfrm rot="10800000">
            <a:off x="5715000" y="53340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9"/>
          <p:cNvCxnSpPr/>
          <p:nvPr/>
        </p:nvCxnSpPr>
        <p:spPr>
          <a:xfrm rot="10800000">
            <a:off x="5638800" y="5029200"/>
            <a:ext cx="1524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9"/>
          <p:cNvCxnSpPr/>
          <p:nvPr/>
        </p:nvCxnSpPr>
        <p:spPr>
          <a:xfrm rot="10800000">
            <a:off x="6019800" y="5257800"/>
            <a:ext cx="1524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9"/>
          <p:cNvCxnSpPr/>
          <p:nvPr/>
        </p:nvCxnSpPr>
        <p:spPr>
          <a:xfrm rot="10800000">
            <a:off x="6553200" y="5181600"/>
            <a:ext cx="1524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9"/>
          <p:cNvCxnSpPr/>
          <p:nvPr/>
        </p:nvCxnSpPr>
        <p:spPr>
          <a:xfrm rot="10800000">
            <a:off x="6324600" y="5334000"/>
            <a:ext cx="152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9"/>
          <p:cNvCxnSpPr/>
          <p:nvPr/>
        </p:nvCxnSpPr>
        <p:spPr>
          <a:xfrm rot="10800000">
            <a:off x="5867400" y="5486400"/>
            <a:ext cx="152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9"/>
          <p:cNvCxnSpPr/>
          <p:nvPr/>
        </p:nvCxnSpPr>
        <p:spPr>
          <a:xfrm rot="10800000">
            <a:off x="5410200" y="5334000"/>
            <a:ext cx="152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39"/>
          <p:cNvSpPr txBox="1"/>
          <p:nvPr/>
        </p:nvSpPr>
        <p:spPr>
          <a:xfrm>
            <a:off x="7070725" y="5897563"/>
            <a:ext cx="1631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373" name="Google Shape;373;p40"/>
          <p:cNvSpPr txBox="1">
            <a:spLocks noGrp="1"/>
          </p:cNvSpPr>
          <p:nvPr>
            <p:ph type="title"/>
          </p:nvPr>
        </p:nvSpPr>
        <p:spPr>
          <a:xfrm>
            <a:off x="901700" y="153988"/>
            <a:ext cx="7340600" cy="6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matching experiment 1</a:t>
            </a:r>
            <a:endParaRPr/>
          </a:p>
        </p:txBody>
      </p:sp>
      <p:sp>
        <p:nvSpPr>
          <p:cNvPr id="374" name="Google Shape;374;p40"/>
          <p:cNvSpPr/>
          <p:nvPr/>
        </p:nvSpPr>
        <p:spPr>
          <a:xfrm>
            <a:off x="2362200" y="2133600"/>
            <a:ext cx="1676400" cy="2667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p40"/>
          <p:cNvSpPr/>
          <p:nvPr/>
        </p:nvSpPr>
        <p:spPr>
          <a:xfrm rot="10800000" flipH="1">
            <a:off x="6215063" y="5467350"/>
            <a:ext cx="795337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40"/>
          <p:cNvSpPr/>
          <p:nvPr/>
        </p:nvSpPr>
        <p:spPr>
          <a:xfrm rot="10800000" flipH="1">
            <a:off x="5724525" y="561975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40"/>
          <p:cNvSpPr/>
          <p:nvPr/>
        </p:nvSpPr>
        <p:spPr>
          <a:xfrm rot="10800000" flipH="1">
            <a:off x="5343525" y="548640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8" name="Google Shape;378;p40"/>
          <p:cNvSpPr/>
          <p:nvPr/>
        </p:nvSpPr>
        <p:spPr>
          <a:xfrm rot="10800000">
            <a:off x="1524000" y="561975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79" name="Google Shape;379;p40"/>
          <p:cNvCxnSpPr/>
          <p:nvPr/>
        </p:nvCxnSpPr>
        <p:spPr>
          <a:xfrm rot="10800000" flipH="1">
            <a:off x="1981200" y="5181600"/>
            <a:ext cx="762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40"/>
          <p:cNvCxnSpPr/>
          <p:nvPr/>
        </p:nvCxnSpPr>
        <p:spPr>
          <a:xfrm rot="10800000" flipH="1">
            <a:off x="2286000" y="5638800"/>
            <a:ext cx="4572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40"/>
          <p:cNvCxnSpPr/>
          <p:nvPr/>
        </p:nvCxnSpPr>
        <p:spPr>
          <a:xfrm rot="10800000" flipH="1">
            <a:off x="2133600" y="5410200"/>
            <a:ext cx="304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" name="Google Shape;382;p40"/>
          <p:cNvSpPr/>
          <p:nvPr/>
        </p:nvSpPr>
        <p:spPr>
          <a:xfrm>
            <a:off x="4038600" y="2133600"/>
            <a:ext cx="1676400" cy="2667000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83" name="Google Shape;383;p40"/>
          <p:cNvCxnSpPr/>
          <p:nvPr/>
        </p:nvCxnSpPr>
        <p:spPr>
          <a:xfrm>
            <a:off x="7086600" y="6019800"/>
            <a:ext cx="121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4" name="Google Shape;384;p40"/>
          <p:cNvSpPr/>
          <p:nvPr/>
        </p:nvSpPr>
        <p:spPr>
          <a:xfrm>
            <a:off x="7086600" y="5791200"/>
            <a:ext cx="381000" cy="228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40"/>
          <p:cNvSpPr/>
          <p:nvPr/>
        </p:nvSpPr>
        <p:spPr>
          <a:xfrm>
            <a:off x="7620000" y="4724400"/>
            <a:ext cx="381000" cy="129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p40"/>
          <p:cNvSpPr/>
          <p:nvPr/>
        </p:nvSpPr>
        <p:spPr>
          <a:xfrm>
            <a:off x="8153400" y="4800600"/>
            <a:ext cx="381000" cy="121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87" name="Google Shape;387;p40"/>
          <p:cNvCxnSpPr/>
          <p:nvPr/>
        </p:nvCxnSpPr>
        <p:spPr>
          <a:xfrm rot="10800000">
            <a:off x="4800600" y="53340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0"/>
          <p:cNvCxnSpPr/>
          <p:nvPr/>
        </p:nvCxnSpPr>
        <p:spPr>
          <a:xfrm rot="10800000">
            <a:off x="5257800" y="54864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0"/>
          <p:cNvCxnSpPr/>
          <p:nvPr/>
        </p:nvCxnSpPr>
        <p:spPr>
          <a:xfrm rot="10800000">
            <a:off x="5715000" y="53340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40"/>
          <p:cNvCxnSpPr/>
          <p:nvPr/>
        </p:nvCxnSpPr>
        <p:spPr>
          <a:xfrm rot="10800000">
            <a:off x="5638800" y="5029200"/>
            <a:ext cx="1524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0"/>
          <p:cNvCxnSpPr/>
          <p:nvPr/>
        </p:nvCxnSpPr>
        <p:spPr>
          <a:xfrm rot="10800000">
            <a:off x="6019800" y="5257800"/>
            <a:ext cx="1524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40"/>
          <p:cNvCxnSpPr/>
          <p:nvPr/>
        </p:nvCxnSpPr>
        <p:spPr>
          <a:xfrm rot="10800000">
            <a:off x="6553200" y="5181600"/>
            <a:ext cx="1524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40"/>
          <p:cNvCxnSpPr/>
          <p:nvPr/>
        </p:nvCxnSpPr>
        <p:spPr>
          <a:xfrm rot="10800000">
            <a:off x="6324600" y="5334000"/>
            <a:ext cx="152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40"/>
          <p:cNvCxnSpPr/>
          <p:nvPr/>
        </p:nvCxnSpPr>
        <p:spPr>
          <a:xfrm rot="10800000">
            <a:off x="5867400" y="5486400"/>
            <a:ext cx="152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40"/>
          <p:cNvCxnSpPr/>
          <p:nvPr/>
        </p:nvCxnSpPr>
        <p:spPr>
          <a:xfrm rot="10800000">
            <a:off x="5410200" y="5334000"/>
            <a:ext cx="152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6" name="Google Shape;396;p40"/>
          <p:cNvGrpSpPr/>
          <p:nvPr/>
        </p:nvGrpSpPr>
        <p:grpSpPr>
          <a:xfrm>
            <a:off x="6629400" y="2362200"/>
            <a:ext cx="2513013" cy="1752600"/>
            <a:chOff x="4176" y="1488"/>
            <a:chExt cx="1583" cy="1104"/>
          </a:xfrm>
        </p:grpSpPr>
        <p:sp>
          <p:nvSpPr>
            <p:cNvPr id="397" name="Google Shape;397;p40"/>
            <p:cNvSpPr txBox="1"/>
            <p:nvPr/>
          </p:nvSpPr>
          <p:spPr>
            <a:xfrm>
              <a:off x="4176" y="1488"/>
              <a:ext cx="1583" cy="7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The primary color amounts needed for a match</a:t>
              </a:r>
              <a:endParaRPr/>
            </a:p>
          </p:txBody>
        </p:sp>
        <p:cxnSp>
          <p:nvCxnSpPr>
            <p:cNvPr id="398" name="Google Shape;398;p40"/>
            <p:cNvCxnSpPr/>
            <p:nvPr/>
          </p:nvCxnSpPr>
          <p:spPr>
            <a:xfrm>
              <a:off x="4896" y="2208"/>
              <a:ext cx="0" cy="384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99" name="Google Shape;399;p40"/>
          <p:cNvSpPr txBox="1"/>
          <p:nvPr/>
        </p:nvSpPr>
        <p:spPr>
          <a:xfrm>
            <a:off x="7070725" y="5897563"/>
            <a:ext cx="1631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406" name="Google Shape;406;p41"/>
          <p:cNvSpPr txBox="1">
            <a:spLocks noGrp="1"/>
          </p:cNvSpPr>
          <p:nvPr>
            <p:ph type="title"/>
          </p:nvPr>
        </p:nvSpPr>
        <p:spPr>
          <a:xfrm>
            <a:off x="901700" y="153988"/>
            <a:ext cx="7340600" cy="6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matching experiment 2</a:t>
            </a:r>
            <a:endParaRPr/>
          </a:p>
        </p:txBody>
      </p:sp>
      <p:sp>
        <p:nvSpPr>
          <p:cNvPr id="407" name="Google Shape;407;p41"/>
          <p:cNvSpPr/>
          <p:nvPr/>
        </p:nvSpPr>
        <p:spPr>
          <a:xfrm>
            <a:off x="2362200" y="2133600"/>
            <a:ext cx="1676400" cy="2667000"/>
          </a:xfrm>
          <a:prstGeom prst="rect">
            <a:avLst/>
          </a:prstGeom>
          <a:solidFill>
            <a:srgbClr val="80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8" name="Google Shape;408;p41"/>
          <p:cNvSpPr/>
          <p:nvPr/>
        </p:nvSpPr>
        <p:spPr>
          <a:xfrm rot="10800000" flipH="1">
            <a:off x="6215063" y="5467350"/>
            <a:ext cx="795337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9" name="Google Shape;409;p41"/>
          <p:cNvSpPr/>
          <p:nvPr/>
        </p:nvSpPr>
        <p:spPr>
          <a:xfrm rot="10800000" flipH="1">
            <a:off x="5724525" y="561975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p41"/>
          <p:cNvSpPr/>
          <p:nvPr/>
        </p:nvSpPr>
        <p:spPr>
          <a:xfrm rot="10800000" flipH="1">
            <a:off x="5343525" y="548640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1" name="Google Shape;411;p41"/>
          <p:cNvSpPr/>
          <p:nvPr/>
        </p:nvSpPr>
        <p:spPr>
          <a:xfrm rot="10800000">
            <a:off x="1524000" y="561975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12" name="Google Shape;412;p41"/>
          <p:cNvCxnSpPr/>
          <p:nvPr/>
        </p:nvCxnSpPr>
        <p:spPr>
          <a:xfrm rot="10800000" flipH="1">
            <a:off x="1981200" y="5181600"/>
            <a:ext cx="762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1"/>
          <p:cNvCxnSpPr/>
          <p:nvPr/>
        </p:nvCxnSpPr>
        <p:spPr>
          <a:xfrm rot="10800000" flipH="1">
            <a:off x="2286000" y="5638800"/>
            <a:ext cx="4572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41"/>
          <p:cNvCxnSpPr/>
          <p:nvPr/>
        </p:nvCxnSpPr>
        <p:spPr>
          <a:xfrm rot="10800000" flipH="1">
            <a:off x="2133600" y="5410200"/>
            <a:ext cx="304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41"/>
          <p:cNvSpPr/>
          <p:nvPr/>
        </p:nvSpPr>
        <p:spPr>
          <a:xfrm>
            <a:off x="4038600" y="2133600"/>
            <a:ext cx="1676400" cy="2667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422" name="Google Shape;422;p42"/>
          <p:cNvSpPr txBox="1">
            <a:spLocks noGrp="1"/>
          </p:cNvSpPr>
          <p:nvPr>
            <p:ph type="title"/>
          </p:nvPr>
        </p:nvSpPr>
        <p:spPr>
          <a:xfrm>
            <a:off x="901700" y="153988"/>
            <a:ext cx="7340600" cy="6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matching experiment 2</a:t>
            </a:r>
            <a:endParaRPr/>
          </a:p>
        </p:txBody>
      </p:sp>
      <p:sp>
        <p:nvSpPr>
          <p:cNvPr id="423" name="Google Shape;423;p42"/>
          <p:cNvSpPr/>
          <p:nvPr/>
        </p:nvSpPr>
        <p:spPr>
          <a:xfrm>
            <a:off x="2362200" y="2133600"/>
            <a:ext cx="1676400" cy="2667000"/>
          </a:xfrm>
          <a:prstGeom prst="rect">
            <a:avLst/>
          </a:prstGeom>
          <a:solidFill>
            <a:srgbClr val="80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p42"/>
          <p:cNvSpPr/>
          <p:nvPr/>
        </p:nvSpPr>
        <p:spPr>
          <a:xfrm rot="10800000" flipH="1">
            <a:off x="6215063" y="5467350"/>
            <a:ext cx="795337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5" name="Google Shape;425;p42"/>
          <p:cNvSpPr/>
          <p:nvPr/>
        </p:nvSpPr>
        <p:spPr>
          <a:xfrm rot="10800000" flipH="1">
            <a:off x="5724525" y="561975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6" name="Google Shape;426;p42"/>
          <p:cNvSpPr/>
          <p:nvPr/>
        </p:nvSpPr>
        <p:spPr>
          <a:xfrm rot="10800000" flipH="1">
            <a:off x="5343525" y="548640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7" name="Google Shape;427;p42"/>
          <p:cNvSpPr/>
          <p:nvPr/>
        </p:nvSpPr>
        <p:spPr>
          <a:xfrm rot="10800000">
            <a:off x="1524000" y="561975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28" name="Google Shape;428;p42"/>
          <p:cNvCxnSpPr/>
          <p:nvPr/>
        </p:nvCxnSpPr>
        <p:spPr>
          <a:xfrm rot="10800000" flipH="1">
            <a:off x="1981200" y="5181600"/>
            <a:ext cx="762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42"/>
          <p:cNvCxnSpPr/>
          <p:nvPr/>
        </p:nvCxnSpPr>
        <p:spPr>
          <a:xfrm rot="10800000" flipH="1">
            <a:off x="2286000" y="5638800"/>
            <a:ext cx="4572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" name="Google Shape;430;p42"/>
          <p:cNvCxnSpPr/>
          <p:nvPr/>
        </p:nvCxnSpPr>
        <p:spPr>
          <a:xfrm rot="10800000" flipH="1">
            <a:off x="2133600" y="5410200"/>
            <a:ext cx="304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" name="Google Shape;431;p42"/>
          <p:cNvSpPr/>
          <p:nvPr/>
        </p:nvSpPr>
        <p:spPr>
          <a:xfrm>
            <a:off x="4038600" y="2133600"/>
            <a:ext cx="1676400" cy="2667000"/>
          </a:xfrm>
          <a:prstGeom prst="rect">
            <a:avLst/>
          </a:prstGeom>
          <a:solidFill>
            <a:srgbClr val="CC0066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32" name="Google Shape;432;p42"/>
          <p:cNvCxnSpPr/>
          <p:nvPr/>
        </p:nvCxnSpPr>
        <p:spPr>
          <a:xfrm>
            <a:off x="7086600" y="6019800"/>
            <a:ext cx="121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3" name="Google Shape;433;p42"/>
          <p:cNvSpPr/>
          <p:nvPr/>
        </p:nvSpPr>
        <p:spPr>
          <a:xfrm>
            <a:off x="7086600" y="5181600"/>
            <a:ext cx="381000" cy="83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p42"/>
          <p:cNvSpPr/>
          <p:nvPr/>
        </p:nvSpPr>
        <p:spPr>
          <a:xfrm>
            <a:off x="7620000" y="5943600"/>
            <a:ext cx="381000" cy="7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42"/>
          <p:cNvSpPr/>
          <p:nvPr/>
        </p:nvSpPr>
        <p:spPr>
          <a:xfrm>
            <a:off x="8153400" y="5486400"/>
            <a:ext cx="381000" cy="53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36" name="Google Shape;436;p42"/>
          <p:cNvCxnSpPr/>
          <p:nvPr/>
        </p:nvCxnSpPr>
        <p:spPr>
          <a:xfrm rot="10800000">
            <a:off x="4800600" y="53340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42"/>
          <p:cNvCxnSpPr/>
          <p:nvPr/>
        </p:nvCxnSpPr>
        <p:spPr>
          <a:xfrm rot="10800000">
            <a:off x="5257800" y="54864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2"/>
          <p:cNvCxnSpPr/>
          <p:nvPr/>
        </p:nvCxnSpPr>
        <p:spPr>
          <a:xfrm rot="10800000">
            <a:off x="5715000" y="53340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2"/>
          <p:cNvCxnSpPr/>
          <p:nvPr/>
        </p:nvCxnSpPr>
        <p:spPr>
          <a:xfrm rot="10800000">
            <a:off x="5638800" y="5029200"/>
            <a:ext cx="1524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2"/>
          <p:cNvCxnSpPr/>
          <p:nvPr/>
        </p:nvCxnSpPr>
        <p:spPr>
          <a:xfrm rot="10800000">
            <a:off x="6019800" y="5257800"/>
            <a:ext cx="1524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42"/>
          <p:cNvCxnSpPr/>
          <p:nvPr/>
        </p:nvCxnSpPr>
        <p:spPr>
          <a:xfrm rot="10800000">
            <a:off x="6553200" y="5181600"/>
            <a:ext cx="1524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42"/>
          <p:cNvCxnSpPr/>
          <p:nvPr/>
        </p:nvCxnSpPr>
        <p:spPr>
          <a:xfrm rot="10800000">
            <a:off x="6324600" y="5334000"/>
            <a:ext cx="152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42"/>
          <p:cNvCxnSpPr/>
          <p:nvPr/>
        </p:nvCxnSpPr>
        <p:spPr>
          <a:xfrm rot="10800000">
            <a:off x="5867400" y="5486400"/>
            <a:ext cx="152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42"/>
          <p:cNvCxnSpPr/>
          <p:nvPr/>
        </p:nvCxnSpPr>
        <p:spPr>
          <a:xfrm rot="10800000">
            <a:off x="5410200" y="5334000"/>
            <a:ext cx="152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42"/>
          <p:cNvSpPr txBox="1"/>
          <p:nvPr/>
        </p:nvSpPr>
        <p:spPr>
          <a:xfrm>
            <a:off x="7070725" y="5897563"/>
            <a:ext cx="1631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3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452" name="Google Shape;452;p43"/>
          <p:cNvSpPr txBox="1">
            <a:spLocks noGrp="1"/>
          </p:cNvSpPr>
          <p:nvPr>
            <p:ph type="title"/>
          </p:nvPr>
        </p:nvSpPr>
        <p:spPr>
          <a:xfrm>
            <a:off x="901700" y="153988"/>
            <a:ext cx="7340600" cy="6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matching experiment 2</a:t>
            </a:r>
            <a:endParaRPr/>
          </a:p>
        </p:txBody>
      </p:sp>
      <p:sp>
        <p:nvSpPr>
          <p:cNvPr id="453" name="Google Shape;453;p43"/>
          <p:cNvSpPr/>
          <p:nvPr/>
        </p:nvSpPr>
        <p:spPr>
          <a:xfrm>
            <a:off x="2362200" y="2133600"/>
            <a:ext cx="1676400" cy="2667000"/>
          </a:xfrm>
          <a:prstGeom prst="rect">
            <a:avLst/>
          </a:prstGeom>
          <a:solidFill>
            <a:srgbClr val="80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4" name="Google Shape;454;p43"/>
          <p:cNvSpPr/>
          <p:nvPr/>
        </p:nvSpPr>
        <p:spPr>
          <a:xfrm rot="10800000" flipH="1">
            <a:off x="6215063" y="5467350"/>
            <a:ext cx="795337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5" name="Google Shape;455;p43"/>
          <p:cNvSpPr/>
          <p:nvPr/>
        </p:nvSpPr>
        <p:spPr>
          <a:xfrm rot="10800000" flipH="1">
            <a:off x="5724525" y="561975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6" name="Google Shape;456;p43"/>
          <p:cNvSpPr/>
          <p:nvPr/>
        </p:nvSpPr>
        <p:spPr>
          <a:xfrm rot="10800000" flipH="1">
            <a:off x="5343525" y="548640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" name="Google Shape;457;p43"/>
          <p:cNvSpPr/>
          <p:nvPr/>
        </p:nvSpPr>
        <p:spPr>
          <a:xfrm rot="10800000">
            <a:off x="1524000" y="561975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58" name="Google Shape;458;p43"/>
          <p:cNvCxnSpPr/>
          <p:nvPr/>
        </p:nvCxnSpPr>
        <p:spPr>
          <a:xfrm rot="10800000" flipH="1">
            <a:off x="1981200" y="5181600"/>
            <a:ext cx="762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3"/>
          <p:cNvCxnSpPr/>
          <p:nvPr/>
        </p:nvCxnSpPr>
        <p:spPr>
          <a:xfrm rot="10800000" flipH="1">
            <a:off x="2286000" y="5638800"/>
            <a:ext cx="4572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43"/>
          <p:cNvCxnSpPr/>
          <p:nvPr/>
        </p:nvCxnSpPr>
        <p:spPr>
          <a:xfrm rot="10800000" flipH="1">
            <a:off x="2133600" y="5410200"/>
            <a:ext cx="304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43"/>
          <p:cNvSpPr/>
          <p:nvPr/>
        </p:nvSpPr>
        <p:spPr>
          <a:xfrm>
            <a:off x="4038600" y="2133600"/>
            <a:ext cx="1676400" cy="26670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62" name="Google Shape;462;p43"/>
          <p:cNvCxnSpPr/>
          <p:nvPr/>
        </p:nvCxnSpPr>
        <p:spPr>
          <a:xfrm>
            <a:off x="7086600" y="6019800"/>
            <a:ext cx="121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43"/>
          <p:cNvSpPr/>
          <p:nvPr/>
        </p:nvSpPr>
        <p:spPr>
          <a:xfrm>
            <a:off x="7086600" y="5181600"/>
            <a:ext cx="381000" cy="83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8153400" y="5334000"/>
            <a:ext cx="381000" cy="6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65" name="Google Shape;465;p43"/>
          <p:cNvCxnSpPr/>
          <p:nvPr/>
        </p:nvCxnSpPr>
        <p:spPr>
          <a:xfrm rot="10800000">
            <a:off x="4800600" y="53340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43"/>
          <p:cNvCxnSpPr/>
          <p:nvPr/>
        </p:nvCxnSpPr>
        <p:spPr>
          <a:xfrm rot="10800000">
            <a:off x="5257800" y="54864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43"/>
          <p:cNvCxnSpPr/>
          <p:nvPr/>
        </p:nvCxnSpPr>
        <p:spPr>
          <a:xfrm rot="10800000">
            <a:off x="5715000" y="53340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" name="Google Shape;468;p43"/>
          <p:cNvCxnSpPr/>
          <p:nvPr/>
        </p:nvCxnSpPr>
        <p:spPr>
          <a:xfrm rot="10800000">
            <a:off x="5638800" y="5029200"/>
            <a:ext cx="1524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43"/>
          <p:cNvCxnSpPr/>
          <p:nvPr/>
        </p:nvCxnSpPr>
        <p:spPr>
          <a:xfrm rot="10800000">
            <a:off x="6019800" y="5257800"/>
            <a:ext cx="1524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43"/>
          <p:cNvCxnSpPr/>
          <p:nvPr/>
        </p:nvCxnSpPr>
        <p:spPr>
          <a:xfrm rot="10800000">
            <a:off x="6553200" y="5181600"/>
            <a:ext cx="1524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43"/>
          <p:cNvCxnSpPr/>
          <p:nvPr/>
        </p:nvCxnSpPr>
        <p:spPr>
          <a:xfrm rot="10800000">
            <a:off x="6324600" y="5334000"/>
            <a:ext cx="152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43"/>
          <p:cNvCxnSpPr/>
          <p:nvPr/>
        </p:nvCxnSpPr>
        <p:spPr>
          <a:xfrm rot="10800000">
            <a:off x="5867400" y="5486400"/>
            <a:ext cx="152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43"/>
          <p:cNvCxnSpPr/>
          <p:nvPr/>
        </p:nvCxnSpPr>
        <p:spPr>
          <a:xfrm rot="10800000">
            <a:off x="5410200" y="5334000"/>
            <a:ext cx="152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4" name="Google Shape;474;p43"/>
          <p:cNvSpPr txBox="1"/>
          <p:nvPr/>
        </p:nvSpPr>
        <p:spPr>
          <a:xfrm>
            <a:off x="7070725" y="5897563"/>
            <a:ext cx="1631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7CCEA-E90B-47CA-9C52-5F320440B4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7609F7-83B4-4660-AA1B-6E42A7D2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58" y="3886200"/>
            <a:ext cx="1752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6F638-BD4B-4AF2-8CEC-AE0EBE66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1000"/>
            <a:ext cx="7467600" cy="185737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A892838-C3F5-4B84-BCD3-E7129D488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0" b="62386"/>
          <a:stretch/>
        </p:blipFill>
        <p:spPr bwMode="auto">
          <a:xfrm>
            <a:off x="4431998" y="2828586"/>
            <a:ext cx="3873802" cy="211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050C2C-1114-4E8B-916A-9EF32D633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900" y="5534025"/>
            <a:ext cx="5676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931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4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481" name="Google Shape;481;p44"/>
          <p:cNvSpPr txBox="1">
            <a:spLocks noGrp="1"/>
          </p:cNvSpPr>
          <p:nvPr>
            <p:ph type="title"/>
          </p:nvPr>
        </p:nvSpPr>
        <p:spPr>
          <a:xfrm>
            <a:off x="901700" y="153988"/>
            <a:ext cx="7340600" cy="6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matching experiment 2</a:t>
            </a:r>
            <a:endParaRPr/>
          </a:p>
        </p:txBody>
      </p:sp>
      <p:sp>
        <p:nvSpPr>
          <p:cNvPr id="482" name="Google Shape;482;p44"/>
          <p:cNvSpPr/>
          <p:nvPr/>
        </p:nvSpPr>
        <p:spPr>
          <a:xfrm>
            <a:off x="2362200" y="2133600"/>
            <a:ext cx="1676400" cy="26670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" name="Google Shape;483;p44"/>
          <p:cNvSpPr/>
          <p:nvPr/>
        </p:nvSpPr>
        <p:spPr>
          <a:xfrm rot="10800000" flipH="1">
            <a:off x="6215063" y="5467350"/>
            <a:ext cx="795337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4" name="Google Shape;484;p44"/>
          <p:cNvSpPr/>
          <p:nvPr/>
        </p:nvSpPr>
        <p:spPr>
          <a:xfrm rot="10800000" flipH="1">
            <a:off x="5724525" y="561975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" name="Google Shape;485;p44"/>
          <p:cNvSpPr/>
          <p:nvPr/>
        </p:nvSpPr>
        <p:spPr>
          <a:xfrm rot="10800000" flipH="1">
            <a:off x="5343525" y="548640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44"/>
          <p:cNvSpPr/>
          <p:nvPr/>
        </p:nvSpPr>
        <p:spPr>
          <a:xfrm rot="10800000">
            <a:off x="1524000" y="5619750"/>
            <a:ext cx="795338" cy="1074738"/>
          </a:xfrm>
          <a:custGeom>
            <a:avLst/>
            <a:gdLst/>
            <a:ahLst/>
            <a:cxnLst/>
            <a:rect l="l" t="t" r="r" b="b"/>
            <a:pathLst>
              <a:path w="501" h="677" extrusionOk="0">
                <a:moveTo>
                  <a:pt x="209" y="20"/>
                </a:moveTo>
                <a:cubicBezTo>
                  <a:pt x="290" y="0"/>
                  <a:pt x="360" y="32"/>
                  <a:pt x="436" y="53"/>
                </a:cubicBezTo>
                <a:cubicBezTo>
                  <a:pt x="472" y="77"/>
                  <a:pt x="484" y="102"/>
                  <a:pt x="501" y="142"/>
                </a:cubicBezTo>
                <a:cubicBezTo>
                  <a:pt x="478" y="211"/>
                  <a:pt x="439" y="276"/>
                  <a:pt x="403" y="337"/>
                </a:cubicBezTo>
                <a:cubicBezTo>
                  <a:pt x="378" y="379"/>
                  <a:pt x="372" y="410"/>
                  <a:pt x="338" y="442"/>
                </a:cubicBezTo>
                <a:cubicBezTo>
                  <a:pt x="329" y="469"/>
                  <a:pt x="314" y="483"/>
                  <a:pt x="298" y="507"/>
                </a:cubicBezTo>
                <a:cubicBezTo>
                  <a:pt x="254" y="493"/>
                  <a:pt x="216" y="465"/>
                  <a:pt x="176" y="442"/>
                </a:cubicBezTo>
                <a:cubicBezTo>
                  <a:pt x="166" y="436"/>
                  <a:pt x="155" y="430"/>
                  <a:pt x="144" y="426"/>
                </a:cubicBezTo>
                <a:cubicBezTo>
                  <a:pt x="128" y="420"/>
                  <a:pt x="95" y="410"/>
                  <a:pt x="95" y="410"/>
                </a:cubicBezTo>
                <a:cubicBezTo>
                  <a:pt x="65" y="420"/>
                  <a:pt x="40" y="424"/>
                  <a:pt x="14" y="442"/>
                </a:cubicBezTo>
                <a:cubicBezTo>
                  <a:pt x="0" y="500"/>
                  <a:pt x="31" y="500"/>
                  <a:pt x="79" y="531"/>
                </a:cubicBezTo>
                <a:cubicBezTo>
                  <a:pt x="152" y="579"/>
                  <a:pt x="212" y="650"/>
                  <a:pt x="298" y="677"/>
                </a:cubicBezTo>
                <a:cubicBezTo>
                  <a:pt x="290" y="637"/>
                  <a:pt x="298" y="593"/>
                  <a:pt x="282" y="556"/>
                </a:cubicBezTo>
                <a:cubicBezTo>
                  <a:pt x="244" y="465"/>
                  <a:pt x="112" y="380"/>
                  <a:pt x="22" y="345"/>
                </a:cubicBezTo>
                <a:cubicBezTo>
                  <a:pt x="12" y="394"/>
                  <a:pt x="18" y="393"/>
                  <a:pt x="38" y="434"/>
                </a:cubicBezTo>
                <a:cubicBezTo>
                  <a:pt x="58" y="475"/>
                  <a:pt x="31" y="444"/>
                  <a:pt x="63" y="474"/>
                </a:cubicBezTo>
                <a:cubicBezTo>
                  <a:pt x="106" y="584"/>
                  <a:pt x="189" y="580"/>
                  <a:pt x="290" y="596"/>
                </a:cubicBezTo>
                <a:cubicBezTo>
                  <a:pt x="284" y="579"/>
                  <a:pt x="275" y="538"/>
                  <a:pt x="257" y="523"/>
                </a:cubicBezTo>
                <a:cubicBezTo>
                  <a:pt x="199" y="473"/>
                  <a:pt x="128" y="448"/>
                  <a:pt x="54" y="434"/>
                </a:cubicBezTo>
                <a:cubicBezTo>
                  <a:pt x="67" y="399"/>
                  <a:pt x="85" y="374"/>
                  <a:pt x="95" y="337"/>
                </a:cubicBezTo>
                <a:cubicBezTo>
                  <a:pt x="112" y="276"/>
                  <a:pt x="123" y="221"/>
                  <a:pt x="168" y="174"/>
                </a:cubicBezTo>
                <a:cubicBezTo>
                  <a:pt x="170" y="165"/>
                  <a:pt x="179" y="127"/>
                  <a:pt x="184" y="117"/>
                </a:cubicBezTo>
                <a:cubicBezTo>
                  <a:pt x="188" y="108"/>
                  <a:pt x="200" y="93"/>
                  <a:pt x="200" y="9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87" name="Google Shape;487;p44"/>
          <p:cNvCxnSpPr/>
          <p:nvPr/>
        </p:nvCxnSpPr>
        <p:spPr>
          <a:xfrm rot="10800000" flipH="1">
            <a:off x="1981200" y="5181600"/>
            <a:ext cx="762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44"/>
          <p:cNvCxnSpPr/>
          <p:nvPr/>
        </p:nvCxnSpPr>
        <p:spPr>
          <a:xfrm rot="10800000" flipH="1">
            <a:off x="2286000" y="5638800"/>
            <a:ext cx="4572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44"/>
          <p:cNvCxnSpPr/>
          <p:nvPr/>
        </p:nvCxnSpPr>
        <p:spPr>
          <a:xfrm rot="10800000" flipH="1">
            <a:off x="2133600" y="5410200"/>
            <a:ext cx="304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0" name="Google Shape;490;p44"/>
          <p:cNvSpPr/>
          <p:nvPr/>
        </p:nvSpPr>
        <p:spPr>
          <a:xfrm>
            <a:off x="4038600" y="2133600"/>
            <a:ext cx="1676400" cy="26670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91" name="Google Shape;491;p44"/>
          <p:cNvCxnSpPr/>
          <p:nvPr/>
        </p:nvCxnSpPr>
        <p:spPr>
          <a:xfrm>
            <a:off x="7086600" y="6019800"/>
            <a:ext cx="121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44"/>
          <p:cNvSpPr/>
          <p:nvPr/>
        </p:nvSpPr>
        <p:spPr>
          <a:xfrm>
            <a:off x="7086600" y="5181600"/>
            <a:ext cx="381000" cy="83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3" name="Google Shape;493;p44"/>
          <p:cNvSpPr/>
          <p:nvPr/>
        </p:nvSpPr>
        <p:spPr>
          <a:xfrm>
            <a:off x="8153400" y="5334000"/>
            <a:ext cx="381000" cy="68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94" name="Google Shape;494;p44"/>
          <p:cNvCxnSpPr/>
          <p:nvPr/>
        </p:nvCxnSpPr>
        <p:spPr>
          <a:xfrm rot="10800000">
            <a:off x="4800600" y="53340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44"/>
          <p:cNvCxnSpPr/>
          <p:nvPr/>
        </p:nvCxnSpPr>
        <p:spPr>
          <a:xfrm rot="10800000">
            <a:off x="5257800" y="54864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44"/>
          <p:cNvCxnSpPr/>
          <p:nvPr/>
        </p:nvCxnSpPr>
        <p:spPr>
          <a:xfrm rot="10800000">
            <a:off x="5715000" y="53340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44"/>
          <p:cNvCxnSpPr/>
          <p:nvPr/>
        </p:nvCxnSpPr>
        <p:spPr>
          <a:xfrm rot="10800000">
            <a:off x="5638800" y="5029200"/>
            <a:ext cx="1524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44"/>
          <p:cNvCxnSpPr/>
          <p:nvPr/>
        </p:nvCxnSpPr>
        <p:spPr>
          <a:xfrm rot="10800000">
            <a:off x="6019800" y="5257800"/>
            <a:ext cx="1524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44"/>
          <p:cNvCxnSpPr/>
          <p:nvPr/>
        </p:nvCxnSpPr>
        <p:spPr>
          <a:xfrm rot="10800000">
            <a:off x="6553200" y="5181600"/>
            <a:ext cx="1524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44"/>
          <p:cNvCxnSpPr/>
          <p:nvPr/>
        </p:nvCxnSpPr>
        <p:spPr>
          <a:xfrm rot="10800000">
            <a:off x="6324600" y="5334000"/>
            <a:ext cx="152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44"/>
          <p:cNvCxnSpPr/>
          <p:nvPr/>
        </p:nvCxnSpPr>
        <p:spPr>
          <a:xfrm rot="10800000">
            <a:off x="5867400" y="5486400"/>
            <a:ext cx="152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2" name="Google Shape;502;p44"/>
          <p:cNvCxnSpPr/>
          <p:nvPr/>
        </p:nvCxnSpPr>
        <p:spPr>
          <a:xfrm rot="10800000">
            <a:off x="5410200" y="5334000"/>
            <a:ext cx="152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44"/>
          <p:cNvCxnSpPr/>
          <p:nvPr/>
        </p:nvCxnSpPr>
        <p:spPr>
          <a:xfrm>
            <a:off x="136525" y="6054725"/>
            <a:ext cx="121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4" name="Google Shape;504;p44"/>
          <p:cNvSpPr/>
          <p:nvPr/>
        </p:nvSpPr>
        <p:spPr>
          <a:xfrm>
            <a:off x="669925" y="5826125"/>
            <a:ext cx="381000" cy="228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05" name="Google Shape;505;p44"/>
          <p:cNvGrpSpPr/>
          <p:nvPr/>
        </p:nvGrpSpPr>
        <p:grpSpPr>
          <a:xfrm flipH="1">
            <a:off x="1219200" y="4876800"/>
            <a:ext cx="1295400" cy="1360488"/>
            <a:chOff x="4416" y="1296"/>
            <a:chExt cx="816" cy="857"/>
          </a:xfrm>
        </p:grpSpPr>
        <p:sp>
          <p:nvSpPr>
            <p:cNvPr id="506" name="Google Shape;506;p44"/>
            <p:cNvSpPr/>
            <p:nvPr/>
          </p:nvSpPr>
          <p:spPr>
            <a:xfrm rot="10800000" flipH="1">
              <a:off x="4731" y="1476"/>
              <a:ext cx="501" cy="677"/>
            </a:xfrm>
            <a:custGeom>
              <a:avLst/>
              <a:gdLst/>
              <a:ahLst/>
              <a:cxnLst/>
              <a:rect l="l" t="t" r="r" b="b"/>
              <a:pathLst>
                <a:path w="501" h="677" extrusionOk="0">
                  <a:moveTo>
                    <a:pt x="209" y="20"/>
                  </a:moveTo>
                  <a:cubicBezTo>
                    <a:pt x="290" y="0"/>
                    <a:pt x="360" y="32"/>
                    <a:pt x="436" y="53"/>
                  </a:cubicBezTo>
                  <a:cubicBezTo>
                    <a:pt x="472" y="77"/>
                    <a:pt x="484" y="102"/>
                    <a:pt x="501" y="142"/>
                  </a:cubicBezTo>
                  <a:cubicBezTo>
                    <a:pt x="478" y="211"/>
                    <a:pt x="439" y="276"/>
                    <a:pt x="403" y="337"/>
                  </a:cubicBezTo>
                  <a:cubicBezTo>
                    <a:pt x="378" y="379"/>
                    <a:pt x="372" y="410"/>
                    <a:pt x="338" y="442"/>
                  </a:cubicBezTo>
                  <a:cubicBezTo>
                    <a:pt x="329" y="469"/>
                    <a:pt x="314" y="483"/>
                    <a:pt x="298" y="507"/>
                  </a:cubicBezTo>
                  <a:cubicBezTo>
                    <a:pt x="254" y="493"/>
                    <a:pt x="216" y="465"/>
                    <a:pt x="176" y="442"/>
                  </a:cubicBezTo>
                  <a:cubicBezTo>
                    <a:pt x="166" y="436"/>
                    <a:pt x="155" y="430"/>
                    <a:pt x="144" y="426"/>
                  </a:cubicBezTo>
                  <a:cubicBezTo>
                    <a:pt x="128" y="420"/>
                    <a:pt x="95" y="410"/>
                    <a:pt x="95" y="410"/>
                  </a:cubicBezTo>
                  <a:cubicBezTo>
                    <a:pt x="65" y="420"/>
                    <a:pt x="40" y="424"/>
                    <a:pt x="14" y="442"/>
                  </a:cubicBezTo>
                  <a:cubicBezTo>
                    <a:pt x="0" y="500"/>
                    <a:pt x="31" y="500"/>
                    <a:pt x="79" y="531"/>
                  </a:cubicBezTo>
                  <a:cubicBezTo>
                    <a:pt x="152" y="579"/>
                    <a:pt x="212" y="650"/>
                    <a:pt x="298" y="677"/>
                  </a:cubicBezTo>
                  <a:cubicBezTo>
                    <a:pt x="290" y="637"/>
                    <a:pt x="298" y="593"/>
                    <a:pt x="282" y="556"/>
                  </a:cubicBezTo>
                  <a:cubicBezTo>
                    <a:pt x="244" y="465"/>
                    <a:pt x="112" y="380"/>
                    <a:pt x="22" y="345"/>
                  </a:cubicBezTo>
                  <a:cubicBezTo>
                    <a:pt x="12" y="394"/>
                    <a:pt x="18" y="393"/>
                    <a:pt x="38" y="434"/>
                  </a:cubicBezTo>
                  <a:cubicBezTo>
                    <a:pt x="58" y="475"/>
                    <a:pt x="31" y="444"/>
                    <a:pt x="63" y="474"/>
                  </a:cubicBezTo>
                  <a:cubicBezTo>
                    <a:pt x="106" y="584"/>
                    <a:pt x="189" y="580"/>
                    <a:pt x="290" y="596"/>
                  </a:cubicBezTo>
                  <a:cubicBezTo>
                    <a:pt x="284" y="579"/>
                    <a:pt x="275" y="538"/>
                    <a:pt x="257" y="523"/>
                  </a:cubicBezTo>
                  <a:cubicBezTo>
                    <a:pt x="199" y="473"/>
                    <a:pt x="128" y="448"/>
                    <a:pt x="54" y="434"/>
                  </a:cubicBezTo>
                  <a:cubicBezTo>
                    <a:pt x="67" y="399"/>
                    <a:pt x="85" y="374"/>
                    <a:pt x="95" y="337"/>
                  </a:cubicBezTo>
                  <a:cubicBezTo>
                    <a:pt x="112" y="276"/>
                    <a:pt x="123" y="221"/>
                    <a:pt x="168" y="174"/>
                  </a:cubicBezTo>
                  <a:cubicBezTo>
                    <a:pt x="170" y="165"/>
                    <a:pt x="179" y="127"/>
                    <a:pt x="184" y="117"/>
                  </a:cubicBezTo>
                  <a:cubicBezTo>
                    <a:pt x="188" y="108"/>
                    <a:pt x="200" y="93"/>
                    <a:pt x="200" y="9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07" name="Google Shape;507;p44"/>
            <p:cNvCxnSpPr/>
            <p:nvPr/>
          </p:nvCxnSpPr>
          <p:spPr>
            <a:xfrm rot="10800000">
              <a:off x="4416" y="1392"/>
              <a:ext cx="336" cy="28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4"/>
            <p:cNvCxnSpPr/>
            <p:nvPr/>
          </p:nvCxnSpPr>
          <p:spPr>
            <a:xfrm rot="10800000">
              <a:off x="4944" y="1296"/>
              <a:ext cx="96" cy="3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44"/>
            <p:cNvCxnSpPr/>
            <p:nvPr/>
          </p:nvCxnSpPr>
          <p:spPr>
            <a:xfrm rot="10800000">
              <a:off x="4800" y="1392"/>
              <a:ext cx="96" cy="1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0" name="Google Shape;510;p44"/>
          <p:cNvSpPr txBox="1"/>
          <p:nvPr/>
        </p:nvSpPr>
        <p:spPr>
          <a:xfrm>
            <a:off x="657225" y="928688"/>
            <a:ext cx="4648200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Adding a “negative” amount of 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the test color’s side: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4"/>
          <p:cNvSpPr txBox="1"/>
          <p:nvPr/>
        </p:nvSpPr>
        <p:spPr>
          <a:xfrm>
            <a:off x="6553200" y="1327150"/>
            <a:ext cx="2513013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primary color amounts needed for a match:</a:t>
            </a:r>
            <a:endParaRPr/>
          </a:p>
        </p:txBody>
      </p:sp>
      <p:grpSp>
        <p:nvGrpSpPr>
          <p:cNvPr id="512" name="Google Shape;512;p44"/>
          <p:cNvGrpSpPr/>
          <p:nvPr/>
        </p:nvGrpSpPr>
        <p:grpSpPr>
          <a:xfrm>
            <a:off x="7070725" y="2625725"/>
            <a:ext cx="1447800" cy="1066800"/>
            <a:chOff x="4454" y="1654"/>
            <a:chExt cx="912" cy="672"/>
          </a:xfrm>
        </p:grpSpPr>
        <p:cxnSp>
          <p:nvCxnSpPr>
            <p:cNvPr id="513" name="Google Shape;513;p44"/>
            <p:cNvCxnSpPr/>
            <p:nvPr/>
          </p:nvCxnSpPr>
          <p:spPr>
            <a:xfrm>
              <a:off x="4454" y="2182"/>
              <a:ext cx="76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14" name="Google Shape;514;p44"/>
            <p:cNvSpPr/>
            <p:nvPr/>
          </p:nvSpPr>
          <p:spPr>
            <a:xfrm>
              <a:off x="4454" y="1654"/>
              <a:ext cx="240" cy="528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5" name="Google Shape;515;p44"/>
            <p:cNvSpPr/>
            <p:nvPr/>
          </p:nvSpPr>
          <p:spPr>
            <a:xfrm>
              <a:off x="5126" y="1750"/>
              <a:ext cx="240" cy="432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6" name="Google Shape;516;p44"/>
            <p:cNvSpPr/>
            <p:nvPr/>
          </p:nvSpPr>
          <p:spPr>
            <a:xfrm>
              <a:off x="4790" y="2182"/>
              <a:ext cx="240" cy="144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17" name="Google Shape;517;p44"/>
          <p:cNvSpPr txBox="1"/>
          <p:nvPr/>
        </p:nvSpPr>
        <p:spPr>
          <a:xfrm>
            <a:off x="7070725" y="5897563"/>
            <a:ext cx="1631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518" name="Google Shape;518;p44"/>
          <p:cNvSpPr txBox="1"/>
          <p:nvPr/>
        </p:nvSpPr>
        <p:spPr>
          <a:xfrm>
            <a:off x="7099300" y="3597275"/>
            <a:ext cx="1631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519" name="Google Shape;519;p44"/>
          <p:cNvSpPr txBox="1"/>
          <p:nvPr/>
        </p:nvSpPr>
        <p:spPr>
          <a:xfrm>
            <a:off x="130175" y="5991225"/>
            <a:ext cx="1631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526" name="Google Shape;526;p45"/>
          <p:cNvSpPr txBox="1">
            <a:spLocks noGrp="1"/>
          </p:cNvSpPr>
          <p:nvPr>
            <p:ph type="title"/>
          </p:nvPr>
        </p:nvSpPr>
        <p:spPr>
          <a:xfrm>
            <a:off x="304800" y="185738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Spectral </a:t>
            </a:r>
            <a:r>
              <a:rPr lang="en-US" i="1" dirty="0">
                <a:latin typeface="Calibri"/>
                <a:ea typeface="Calibri"/>
                <a:cs typeface="Calibri"/>
                <a:sym typeface="Calibri"/>
              </a:rPr>
              <a:t>matching functions</a:t>
            </a:r>
            <a:endParaRPr dirty="0"/>
          </a:p>
        </p:txBody>
      </p:sp>
      <p:sp>
        <p:nvSpPr>
          <p:cNvPr id="527" name="Google Shape;527;p45"/>
          <p:cNvSpPr txBox="1"/>
          <p:nvPr/>
        </p:nvSpPr>
        <p:spPr>
          <a:xfrm>
            <a:off x="304800" y="1905000"/>
            <a:ext cx="4038600" cy="193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Match each pure color in the visible spectrum with the 3 primaries, and record the values of the three as a function of wavelength.</a:t>
            </a:r>
            <a:endParaRPr/>
          </a:p>
        </p:txBody>
      </p:sp>
      <p:sp>
        <p:nvSpPr>
          <p:cNvPr id="528" name="Google Shape;528;p45"/>
          <p:cNvSpPr txBox="1"/>
          <p:nvPr/>
        </p:nvSpPr>
        <p:spPr>
          <a:xfrm>
            <a:off x="7288213" y="5414963"/>
            <a:ext cx="14097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Pat Hanrahan.</a:t>
            </a:r>
            <a:endParaRPr/>
          </a:p>
        </p:txBody>
      </p:sp>
      <p:sp>
        <p:nvSpPr>
          <p:cNvPr id="529" name="Google Shape;529;p45"/>
          <p:cNvSpPr txBox="1"/>
          <p:nvPr/>
        </p:nvSpPr>
        <p:spPr>
          <a:xfrm>
            <a:off x="304800" y="5410200"/>
            <a:ext cx="5791200" cy="83026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We need to specify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negative amount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primary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represent all colors.</a:t>
            </a:r>
            <a:endParaRPr/>
          </a:p>
        </p:txBody>
      </p:sp>
      <p:sp>
        <p:nvSpPr>
          <p:cNvPr id="530" name="Google Shape;530;p45"/>
          <p:cNvSpPr txBox="1"/>
          <p:nvPr/>
        </p:nvSpPr>
        <p:spPr>
          <a:xfrm>
            <a:off x="5157788" y="1301750"/>
            <a:ext cx="3427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Red, Green and Blue primaries.</a:t>
            </a:r>
            <a:endParaRPr/>
          </a:p>
        </p:txBody>
      </p:sp>
      <p:pic>
        <p:nvPicPr>
          <p:cNvPr id="531" name="Google Shape;531;p45"/>
          <p:cNvPicPr preferRelativeResize="0"/>
          <p:nvPr/>
        </p:nvPicPr>
        <p:blipFill rotWithShape="1">
          <a:blip r:embed="rId3">
            <a:alphaModFix/>
          </a:blip>
          <a:srcRect l="66179" t="47057" r="3954" b="18282"/>
          <a:stretch/>
        </p:blipFill>
        <p:spPr>
          <a:xfrm>
            <a:off x="4811713" y="1701800"/>
            <a:ext cx="3886200" cy="2535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8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grpSp>
        <p:nvGrpSpPr>
          <p:cNvPr id="568" name="Google Shape;568;p48"/>
          <p:cNvGrpSpPr/>
          <p:nvPr/>
        </p:nvGrpSpPr>
        <p:grpSpPr>
          <a:xfrm>
            <a:off x="136525" y="1295400"/>
            <a:ext cx="4529138" cy="2397125"/>
            <a:chOff x="86" y="1296"/>
            <a:chExt cx="2853" cy="1510"/>
          </a:xfrm>
        </p:grpSpPr>
        <p:pic>
          <p:nvPicPr>
            <p:cNvPr id="569" name="Google Shape;569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3" y="1588"/>
              <a:ext cx="2806" cy="12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" name="Google Shape;570;p48"/>
            <p:cNvSpPr txBox="1"/>
            <p:nvPr/>
          </p:nvSpPr>
          <p:spPr>
            <a:xfrm>
              <a:off x="86" y="1296"/>
              <a:ext cx="991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In general: </a:t>
              </a:r>
              <a:endParaRPr/>
            </a:p>
          </p:txBody>
        </p:sp>
      </p:grpSp>
      <p:grpSp>
        <p:nvGrpSpPr>
          <p:cNvPr id="571" name="Google Shape;571;p48"/>
          <p:cNvGrpSpPr/>
          <p:nvPr/>
        </p:nvGrpSpPr>
        <p:grpSpPr>
          <a:xfrm>
            <a:off x="212725" y="3927475"/>
            <a:ext cx="6534150" cy="2320925"/>
            <a:chOff x="134" y="2474"/>
            <a:chExt cx="4116" cy="1462"/>
          </a:xfrm>
        </p:grpSpPr>
        <p:pic>
          <p:nvPicPr>
            <p:cNvPr id="572" name="Google Shape;572;p4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" y="2823"/>
              <a:ext cx="1152" cy="1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3" name="Google Shape;573;p48"/>
            <p:cNvSpPr txBox="1"/>
            <p:nvPr/>
          </p:nvSpPr>
          <p:spPr>
            <a:xfrm>
              <a:off x="134" y="2474"/>
              <a:ext cx="4116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Let the spectral signal be described by the vector t.</a:t>
              </a:r>
              <a:endParaRPr/>
            </a:p>
          </p:txBody>
        </p:sp>
      </p:grpSp>
      <p:sp>
        <p:nvSpPr>
          <p:cNvPr id="574" name="Google Shape;574;p48"/>
          <p:cNvSpPr txBox="1"/>
          <p:nvPr/>
        </p:nvSpPr>
        <p:spPr>
          <a:xfrm>
            <a:off x="2743200" y="4800600"/>
            <a:ext cx="6400800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Then the amounts of each primary needed to match </a:t>
            </a:r>
            <a:r>
              <a:rPr lang="en-US" sz="2400" i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lang="en-US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are:</a:t>
            </a:r>
            <a:endParaRPr/>
          </a:p>
        </p:txBody>
      </p:sp>
      <p:pic>
        <p:nvPicPr>
          <p:cNvPr id="575" name="Google Shape;575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3400" y="5181600"/>
            <a:ext cx="60325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8"/>
          <p:cNvSpPr txBox="1">
            <a:spLocks noGrp="1"/>
          </p:cNvSpPr>
          <p:nvPr>
            <p:ph type="title"/>
          </p:nvPr>
        </p:nvSpPr>
        <p:spPr>
          <a:xfrm>
            <a:off x="212725" y="381000"/>
            <a:ext cx="8534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Color matching functions - discrete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7" name="Google Shape;577;p48"/>
          <p:cNvSpPr/>
          <p:nvPr/>
        </p:nvSpPr>
        <p:spPr>
          <a:xfrm>
            <a:off x="2213200" y="1825350"/>
            <a:ext cx="873600" cy="21405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8"/>
          <p:cNvSpPr txBox="1"/>
          <p:nvPr/>
        </p:nvSpPr>
        <p:spPr>
          <a:xfrm>
            <a:off x="2452950" y="1539050"/>
            <a:ext cx="669900" cy="1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…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…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...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579" name="Google Shape;579;p48"/>
          <p:cNvSpPr/>
          <p:nvPr/>
        </p:nvSpPr>
        <p:spPr>
          <a:xfrm>
            <a:off x="1146400" y="5032650"/>
            <a:ext cx="873600" cy="609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8"/>
          <p:cNvSpPr txBox="1"/>
          <p:nvPr/>
        </p:nvSpPr>
        <p:spPr>
          <a:xfrm>
            <a:off x="1233750" y="4815650"/>
            <a:ext cx="669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...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581" name="Google Shape;581;p48"/>
          <p:cNvSpPr/>
          <p:nvPr/>
        </p:nvSpPr>
        <p:spPr>
          <a:xfrm>
            <a:off x="4690357" y="5154000"/>
            <a:ext cx="302100" cy="2145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8"/>
          <p:cNvSpPr/>
          <p:nvPr/>
        </p:nvSpPr>
        <p:spPr>
          <a:xfrm>
            <a:off x="79600" y="4804050"/>
            <a:ext cx="873600" cy="4572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9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Color metamerism</a:t>
            </a:r>
            <a:endParaRPr/>
          </a:p>
        </p:txBody>
      </p:sp>
      <p:sp>
        <p:nvSpPr>
          <p:cNvPr id="589" name="Google Shape;589;p49"/>
          <p:cNvSpPr txBox="1">
            <a:spLocks noGrp="1"/>
          </p:cNvSpPr>
          <p:nvPr>
            <p:ph type="body" idx="1"/>
          </p:nvPr>
        </p:nvSpPr>
        <p:spPr>
          <a:xfrm>
            <a:off x="685800" y="1524000"/>
            <a:ext cx="7772400" cy="525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/>
              <a:t>Two spectra, t and s, perceptually match, if</a:t>
            </a:r>
            <a:endParaRPr sz="25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 i="1"/>
              <a:t>C</a:t>
            </a:r>
            <a:r>
              <a:rPr lang="en-US" sz="2500" i="1"/>
              <a:t>t = </a:t>
            </a:r>
            <a:r>
              <a:rPr lang="en-US" sz="2900" i="1"/>
              <a:t>C</a:t>
            </a:r>
            <a:r>
              <a:rPr lang="en-US" sz="2500" i="1"/>
              <a:t>s</a:t>
            </a:r>
            <a:endParaRPr sz="2500" i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/>
              <a:t>Where C is the Color Matching Functions of a set of primaries</a:t>
            </a:r>
            <a:endParaRPr sz="2500"/>
          </a:p>
          <a:p>
            <a:pPr marL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500">
              <a:solidFill>
                <a:srgbClr val="000000"/>
              </a:solidFill>
            </a:endParaRPr>
          </a:p>
        </p:txBody>
      </p:sp>
      <p:sp>
        <p:nvSpPr>
          <p:cNvPr id="590" name="Google Shape;590;p49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0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Color metamerism</a:t>
            </a:r>
            <a:endParaRPr dirty="0"/>
          </a:p>
        </p:txBody>
      </p:sp>
      <p:sp>
        <p:nvSpPr>
          <p:cNvPr id="597" name="Google Shape;597;p50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pic>
        <p:nvPicPr>
          <p:cNvPr id="598" name="Google Shape;5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89" y="914400"/>
            <a:ext cx="7772400" cy="5733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6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538" name="Google Shape;538;p46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CIE-XYZ Color Space</a:t>
            </a:r>
            <a:endParaRPr/>
          </a:p>
        </p:txBody>
      </p:sp>
      <p:pic>
        <p:nvPicPr>
          <p:cNvPr id="539" name="Google Shape;539;p46" descr="cie_xyz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2100" y="2286000"/>
            <a:ext cx="601980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6"/>
          <p:cNvSpPr txBox="1"/>
          <p:nvPr/>
        </p:nvSpPr>
        <p:spPr>
          <a:xfrm>
            <a:off x="609600" y="914400"/>
            <a:ext cx="822960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only positive mixing coefficients, the CIE (Commission Internationale d’Eclairage) defined 3 new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hypothetical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light sources X, Y and Z (as shown) to replace red, green and blue.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4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sp>
        <p:nvSpPr>
          <p:cNvPr id="652" name="Google Shape;652;p54"/>
          <p:cNvSpPr txBox="1">
            <a:spLocks noGrp="1"/>
          </p:cNvSpPr>
          <p:nvPr>
            <p:ph type="title" idx="4294967295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Sample: RGB  ←→ XYZ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54"/>
          <p:cNvSpPr txBox="1">
            <a:spLocks noGrp="1"/>
          </p:cNvSpPr>
          <p:nvPr>
            <p:ph type="body" idx="4294967295"/>
          </p:nvPr>
        </p:nvSpPr>
        <p:spPr>
          <a:xfrm>
            <a:off x="685800" y="12192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[ R ]    [  3.240479 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-1.537150 -0.498535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]    [ X ]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[ G ] = [ 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-0.969256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  1.875992  0.041556 ] *  [ Y ]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[ B ]    [  0.055648 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-0.204043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  1.057311 ]     [ Z ]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200"/>
              </a:spcBef>
              <a:spcAft>
                <a:spcPts val="0"/>
              </a:spcAft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Not all XYZ colors have positive RGB values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[ X ]    [  0.412453  0.357580  0.180423 ]    [ R ] 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[ Y ] = [  0.212671  0.715160  0.072169 ] * [ G ]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[ Z ]    [  0.019334  0.119193  0.950227 ]    [ B ]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200"/>
              </a:spcBef>
              <a:spcAft>
                <a:spcPts val="0"/>
              </a:spcAft>
              <a:buNone/>
            </a:pPr>
            <a:endParaRPr sz="1000" i="1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All positive RGB values have positive XYZ values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sp>
        <p:nvSpPr>
          <p:cNvPr id="605" name="Google Shape;605;p51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CIE-XYZ Color Space</a:t>
            </a:r>
            <a:endParaRPr/>
          </a:p>
        </p:txBody>
      </p:sp>
      <p:sp>
        <p:nvSpPr>
          <p:cNvPr id="606" name="Google Shape;606;p51"/>
          <p:cNvSpPr txBox="1"/>
          <p:nvPr/>
        </p:nvSpPr>
        <p:spPr>
          <a:xfrm>
            <a:off x="688554" y="871844"/>
            <a:ext cx="82296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Often convenient to work in 2D color space, so 3D color space projected onto the plane (X+Y+Z=1) to yield the </a:t>
            </a: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chromaticity diagram.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7" name="Google Shape;607;p51"/>
          <p:cNvPicPr preferRelativeResize="0"/>
          <p:nvPr/>
        </p:nvPicPr>
        <p:blipFill rotWithShape="1">
          <a:blip r:embed="rId3">
            <a:alphaModFix/>
          </a:blip>
          <a:srcRect l="29501" t="18749" r="33015" b="7291"/>
          <a:stretch/>
        </p:blipFill>
        <p:spPr>
          <a:xfrm>
            <a:off x="609600" y="2970213"/>
            <a:ext cx="3352800" cy="3719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9875" y="2970213"/>
            <a:ext cx="213360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2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sp>
        <p:nvSpPr>
          <p:cNvPr id="616" name="Google Shape;616;p52"/>
          <p:cNvSpPr txBox="1">
            <a:spLocks noGrp="1"/>
          </p:cNvSpPr>
          <p:nvPr>
            <p:ph type="body" idx="4294967295"/>
          </p:nvPr>
        </p:nvSpPr>
        <p:spPr>
          <a:xfrm>
            <a:off x="228600" y="1127125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Three Imaginary colors X-Y-Z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All weights are positive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Represents all visible colors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(gamut of human vision)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Colors are additive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weights X, Y, Z form the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3D CIE-XYZ space.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7" name="Google Shape;617;p52"/>
          <p:cNvPicPr preferRelativeResize="0"/>
          <p:nvPr/>
        </p:nvPicPr>
        <p:blipFill rotWithShape="1">
          <a:blip r:embed="rId3">
            <a:alphaModFix/>
          </a:blip>
          <a:srcRect l="68550" t="36458" r="3339" b="10419"/>
          <a:stretch/>
        </p:blipFill>
        <p:spPr>
          <a:xfrm>
            <a:off x="4821238" y="1143000"/>
            <a:ext cx="4230687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2"/>
          <p:cNvSpPr txBox="1"/>
          <p:nvPr/>
        </p:nvSpPr>
        <p:spPr>
          <a:xfrm>
            <a:off x="30163" y="288925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CIE-xy Chromaticity Diagram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3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pic>
        <p:nvPicPr>
          <p:cNvPr id="625" name="Google Shape;625;p53"/>
          <p:cNvPicPr preferRelativeResize="0"/>
          <p:nvPr/>
        </p:nvPicPr>
        <p:blipFill rotWithShape="1">
          <a:blip r:embed="rId3">
            <a:alphaModFix/>
          </a:blip>
          <a:srcRect r="4726"/>
          <a:stretch/>
        </p:blipFill>
        <p:spPr>
          <a:xfrm>
            <a:off x="457200" y="1447800"/>
            <a:ext cx="4140200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CIE-xy Chromaticity Diagram</a:t>
            </a:r>
            <a:endParaRPr/>
          </a:p>
        </p:txBody>
      </p:sp>
      <p:sp>
        <p:nvSpPr>
          <p:cNvPr id="627" name="Google Shape;627;p53"/>
          <p:cNvSpPr txBox="1"/>
          <p:nvPr/>
        </p:nvSpPr>
        <p:spPr>
          <a:xfrm>
            <a:off x="4724400" y="1524000"/>
            <a:ext cx="42672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is “white” 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and B can be mixed to produce any color along the line AB here including white.  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same as for EF (no white this time).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same as for ijk (includes white)</a:t>
            </a:r>
            <a:endParaRPr/>
          </a:p>
        </p:txBody>
      </p:sp>
      <p:cxnSp>
        <p:nvCxnSpPr>
          <p:cNvPr id="628" name="Google Shape;628;p53"/>
          <p:cNvCxnSpPr/>
          <p:nvPr/>
        </p:nvCxnSpPr>
        <p:spPr>
          <a:xfrm rot="10800000" flipH="1">
            <a:off x="2057400" y="3962400"/>
            <a:ext cx="457200" cy="533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29" name="Google Shape;629;p53"/>
          <p:cNvCxnSpPr/>
          <p:nvPr/>
        </p:nvCxnSpPr>
        <p:spPr>
          <a:xfrm rot="10800000" flipH="1">
            <a:off x="2514600" y="3505200"/>
            <a:ext cx="404813" cy="457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0" name="Google Shape;630;p53"/>
          <p:cNvCxnSpPr/>
          <p:nvPr/>
        </p:nvCxnSpPr>
        <p:spPr>
          <a:xfrm flipH="1">
            <a:off x="1524000" y="4495800"/>
            <a:ext cx="533400" cy="609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31" name="Google Shape;631;p53"/>
          <p:cNvSpPr txBox="1"/>
          <p:nvPr/>
        </p:nvSpPr>
        <p:spPr>
          <a:xfrm>
            <a:off x="2743200" y="3048000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/>
          </a:p>
        </p:txBody>
      </p:sp>
      <p:sp>
        <p:nvSpPr>
          <p:cNvPr id="632" name="Google Shape;632;p53"/>
          <p:cNvSpPr txBox="1"/>
          <p:nvPr/>
        </p:nvSpPr>
        <p:spPr>
          <a:xfrm>
            <a:off x="2590800" y="38100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/>
          </a:p>
        </p:txBody>
      </p:sp>
      <p:sp>
        <p:nvSpPr>
          <p:cNvPr id="633" name="Google Shape;633;p53"/>
          <p:cNvSpPr txBox="1"/>
          <p:nvPr/>
        </p:nvSpPr>
        <p:spPr>
          <a:xfrm>
            <a:off x="2057400" y="43434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/>
          </a:p>
        </p:txBody>
      </p:sp>
      <p:sp>
        <p:nvSpPr>
          <p:cNvPr id="634" name="Google Shape;634;p53"/>
          <p:cNvSpPr txBox="1"/>
          <p:nvPr/>
        </p:nvSpPr>
        <p:spPr>
          <a:xfrm>
            <a:off x="1143000" y="4876800"/>
            <a:ext cx="533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/>
          </a:p>
        </p:txBody>
      </p:sp>
      <p:cxnSp>
        <p:nvCxnSpPr>
          <p:cNvPr id="635" name="Google Shape;635;p53"/>
          <p:cNvCxnSpPr/>
          <p:nvPr/>
        </p:nvCxnSpPr>
        <p:spPr>
          <a:xfrm>
            <a:off x="1295400" y="3276600"/>
            <a:ext cx="1066800" cy="152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6" name="Google Shape;636;p53"/>
          <p:cNvSpPr txBox="1"/>
          <p:nvPr/>
        </p:nvSpPr>
        <p:spPr>
          <a:xfrm>
            <a:off x="1143000" y="2819400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/>
          </a:p>
        </p:txBody>
      </p:sp>
      <p:sp>
        <p:nvSpPr>
          <p:cNvPr id="637" name="Google Shape;637;p53"/>
          <p:cNvSpPr txBox="1"/>
          <p:nvPr/>
        </p:nvSpPr>
        <p:spPr>
          <a:xfrm>
            <a:off x="2209800" y="2971800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/>
          </a:p>
        </p:txBody>
      </p:sp>
      <p:grpSp>
        <p:nvGrpSpPr>
          <p:cNvPr id="638" name="Google Shape;638;p53"/>
          <p:cNvGrpSpPr/>
          <p:nvPr/>
        </p:nvGrpSpPr>
        <p:grpSpPr>
          <a:xfrm>
            <a:off x="1219200" y="3733800"/>
            <a:ext cx="2209800" cy="1828800"/>
            <a:chOff x="768" y="2352"/>
            <a:chExt cx="1392" cy="1152"/>
          </a:xfrm>
        </p:grpSpPr>
        <p:cxnSp>
          <p:nvCxnSpPr>
            <p:cNvPr id="639" name="Google Shape;639;p53"/>
            <p:cNvCxnSpPr/>
            <p:nvPr/>
          </p:nvCxnSpPr>
          <p:spPr>
            <a:xfrm>
              <a:off x="912" y="2544"/>
              <a:ext cx="1008" cy="24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53"/>
            <p:cNvCxnSpPr/>
            <p:nvPr/>
          </p:nvCxnSpPr>
          <p:spPr>
            <a:xfrm flipH="1">
              <a:off x="1200" y="2784"/>
              <a:ext cx="720" cy="528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53"/>
            <p:cNvCxnSpPr/>
            <p:nvPr/>
          </p:nvCxnSpPr>
          <p:spPr>
            <a:xfrm rot="10800000">
              <a:off x="912" y="2544"/>
              <a:ext cx="288" cy="768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2" name="Google Shape;642;p53"/>
            <p:cNvSpPr txBox="1"/>
            <p:nvPr/>
          </p:nvSpPr>
          <p:spPr>
            <a:xfrm>
              <a:off x="768" y="2352"/>
              <a:ext cx="240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/>
            </a:p>
          </p:txBody>
        </p:sp>
        <p:sp>
          <p:nvSpPr>
            <p:cNvPr id="643" name="Google Shape;643;p53"/>
            <p:cNvSpPr txBox="1"/>
            <p:nvPr/>
          </p:nvSpPr>
          <p:spPr>
            <a:xfrm>
              <a:off x="1920" y="2688"/>
              <a:ext cx="240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endParaRPr/>
            </a:p>
          </p:txBody>
        </p:sp>
        <p:sp>
          <p:nvSpPr>
            <p:cNvPr id="644" name="Google Shape;644;p53"/>
            <p:cNvSpPr txBox="1"/>
            <p:nvPr/>
          </p:nvSpPr>
          <p:spPr>
            <a:xfrm>
              <a:off x="1008" y="3216"/>
              <a:ext cx="240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7CCEA-E90B-47CA-9C52-5F320440B4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7609F7-83B4-4660-AA1B-6E42A7D2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58" y="3886200"/>
            <a:ext cx="1752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6F638-BD4B-4AF2-8CEC-AE0EBE66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1000"/>
            <a:ext cx="7467600" cy="1857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7354CA3-8F62-4CAF-BE43-16C7378459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35" b="44421"/>
          <a:stretch/>
        </p:blipFill>
        <p:spPr bwMode="auto">
          <a:xfrm>
            <a:off x="4431995" y="2828586"/>
            <a:ext cx="3873805" cy="211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891568-E2CB-4DCE-945E-0A8B930F2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125" y="5534025"/>
            <a:ext cx="42576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15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5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sp>
        <p:nvSpPr>
          <p:cNvPr id="659" name="Google Shape;659;p55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device color “gamuts”</a:t>
            </a:r>
            <a:endParaRPr/>
          </a:p>
        </p:txBody>
      </p:sp>
      <p:sp>
        <p:nvSpPr>
          <p:cNvPr id="660" name="Google Shape;660;p55"/>
          <p:cNvSpPr txBox="1"/>
          <p:nvPr/>
        </p:nvSpPr>
        <p:spPr>
          <a:xfrm>
            <a:off x="5943600" y="1828800"/>
            <a:ext cx="2743200" cy="415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diagram can be used to compare the gamuts of various devices.  Note particularly that a color printer can’t reproduce all the colors of a color monitor.  Note no triangle can cover all of visible space.</a:t>
            </a:r>
            <a:endParaRPr/>
          </a:p>
        </p:txBody>
      </p:sp>
      <p:grpSp>
        <p:nvGrpSpPr>
          <p:cNvPr id="661" name="Google Shape;661;p55"/>
          <p:cNvGrpSpPr/>
          <p:nvPr/>
        </p:nvGrpSpPr>
        <p:grpSpPr>
          <a:xfrm>
            <a:off x="457200" y="1752600"/>
            <a:ext cx="5181600" cy="4343400"/>
            <a:chOff x="288" y="1104"/>
            <a:chExt cx="3264" cy="2736"/>
          </a:xfrm>
        </p:grpSpPr>
        <p:pic>
          <p:nvPicPr>
            <p:cNvPr id="662" name="Google Shape;662;p55" descr="gamut_dev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8" y="1104"/>
              <a:ext cx="3264" cy="2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3" name="Google Shape;663;p55"/>
            <p:cNvSpPr/>
            <p:nvPr/>
          </p:nvSpPr>
          <p:spPr>
            <a:xfrm>
              <a:off x="2160" y="2544"/>
              <a:ext cx="48" cy="48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4" name="Google Shape;664;p55"/>
            <p:cNvSpPr txBox="1"/>
            <p:nvPr/>
          </p:nvSpPr>
          <p:spPr>
            <a:xfrm>
              <a:off x="2160" y="2352"/>
              <a:ext cx="240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6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  <p:sp>
        <p:nvSpPr>
          <p:cNvPr id="672" name="Google Shape;672;p56"/>
          <p:cNvSpPr txBox="1">
            <a:spLocks noGrp="1"/>
          </p:cNvSpPr>
          <p:nvPr>
            <p:ph type="title" idx="4294967295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MacAdam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Ellipses</a:t>
            </a:r>
            <a:endParaRPr dirty="0"/>
          </a:p>
        </p:txBody>
      </p:sp>
      <p:pic>
        <p:nvPicPr>
          <p:cNvPr id="673" name="Google Shape;673;p56" descr="http://upload.wikimedia.org/wikipedia/commons/f/f4/CIExy1931_MacAd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4350" y="1614488"/>
            <a:ext cx="4743450" cy="52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6"/>
          <p:cNvSpPr txBox="1">
            <a:spLocks noGrp="1"/>
          </p:cNvSpPr>
          <p:nvPr>
            <p:ph type="body" idx="4294967295"/>
          </p:nvPr>
        </p:nvSpPr>
        <p:spPr>
          <a:xfrm>
            <a:off x="457200" y="1828800"/>
            <a:ext cx="36703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7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  <p:pic>
        <p:nvPicPr>
          <p:cNvPr id="681" name="Google Shape;68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200" y="3154363"/>
            <a:ext cx="4038600" cy="3627437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57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CIE-Lab Color Space</a:t>
            </a:r>
            <a:endParaRPr dirty="0"/>
          </a:p>
        </p:txBody>
      </p:sp>
      <p:sp>
        <p:nvSpPr>
          <p:cNvPr id="683" name="Google Shape;683;p57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represents the luminance (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L = Y</a:t>
            </a:r>
            <a:r>
              <a:rPr lang="en-US" i="1" baseline="30000">
                <a:latin typeface="Calibri"/>
                <a:ea typeface="Calibri"/>
                <a:cs typeface="Calibri"/>
                <a:sym typeface="Calibri"/>
              </a:rPr>
              <a:t>1/3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); </a:t>
            </a:r>
            <a:endParaRPr/>
          </a:p>
          <a:p>
            <a:pPr marL="0" lvl="0" indent="-1524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 a,b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contain the color information (chromaticity)</a:t>
            </a:r>
            <a:endParaRPr/>
          </a:p>
          <a:p>
            <a:pPr marL="0" lvl="0" indent="-1524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Euclidian distance in this space approximates the relative perceptual color change locally.</a:t>
            </a:r>
            <a:endParaRPr/>
          </a:p>
          <a:p>
            <a:pPr marL="0" lvl="0" indent="-1524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Common variant: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CIE-L*a*b*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(1976)</a:t>
            </a:r>
            <a:endParaRPr/>
          </a:p>
        </p:txBody>
      </p:sp>
      <p:pic>
        <p:nvPicPr>
          <p:cNvPr id="684" name="Google Shape;684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7113" y="3124200"/>
            <a:ext cx="3240087" cy="3644900"/>
          </a:xfrm>
          <a:prstGeom prst="rect">
            <a:avLst/>
          </a:prstGeom>
          <a:solidFill>
            <a:srgbClr val="FFFF99"/>
          </a:solidFill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8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sp>
        <p:nvSpPr>
          <p:cNvPr id="690" name="Google Shape;690;p58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Luminance</a:t>
            </a:r>
            <a:endParaRPr/>
          </a:p>
        </p:txBody>
      </p:sp>
      <p:sp>
        <p:nvSpPr>
          <p:cNvPr id="691" name="Google Shape;691;p58"/>
          <p:cNvSpPr txBox="1"/>
          <p:nvPr/>
        </p:nvSpPr>
        <p:spPr>
          <a:xfrm>
            <a:off x="304800" y="1177925"/>
            <a:ext cx="8763000" cy="218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color source to a grey source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Luminance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0.30R + 0.59G + 0.11B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Perceptual measure – </a:t>
            </a: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Brightness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L* = Y </a:t>
            </a:r>
            <a:r>
              <a:rPr lang="en-US" sz="24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1/3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 sz="2400" baseline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9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  <p:sp>
        <p:nvSpPr>
          <p:cNvPr id="697" name="Google Shape;697;p5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The YIQ &amp; YUV Color Models</a:t>
            </a:r>
            <a:endParaRPr/>
          </a:p>
        </p:txBody>
      </p:sp>
      <p:sp>
        <p:nvSpPr>
          <p:cNvPr id="698" name="Google Shape;698;p59"/>
          <p:cNvSpPr txBox="1">
            <a:spLocks noGrp="1"/>
          </p:cNvSpPr>
          <p:nvPr>
            <p:ph type="body" idx="1"/>
          </p:nvPr>
        </p:nvSpPr>
        <p:spPr>
          <a:xfrm>
            <a:off x="701675" y="1447800"/>
            <a:ext cx="809942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Recoded RGB for transmission efficiency, compatibility with B/W broadcast TV</a:t>
            </a:r>
            <a:endParaRPr/>
          </a:p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Y = CIE’s Y (luminance); I,Q encode chromaticity</a:t>
            </a:r>
            <a:endParaRPr sz="2000"/>
          </a:p>
        </p:txBody>
      </p:sp>
      <p:pic>
        <p:nvPicPr>
          <p:cNvPr id="699" name="Google Shape;699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3276600"/>
            <a:ext cx="5943600" cy="1122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0"/>
          <p:cNvSpPr txBox="1">
            <a:spLocks noGrp="1"/>
          </p:cNvSpPr>
          <p:nvPr>
            <p:ph type="sldNum" idx="12"/>
          </p:nvPr>
        </p:nvSpPr>
        <p:spPr>
          <a:xfrm>
            <a:off x="7158038" y="6321425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  <p:sp>
        <p:nvSpPr>
          <p:cNvPr id="705" name="Google Shape;705;p60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</a:rPr>
              <a:t>R</a:t>
            </a:r>
            <a:r>
              <a:rPr lang="en-US" b="1">
                <a:solidFill>
                  <a:srgbClr val="009900"/>
                </a:solidFill>
              </a:rPr>
              <a:t>G</a:t>
            </a:r>
            <a:r>
              <a:rPr lang="en-US" b="1">
                <a:solidFill>
                  <a:srgbClr val="000099"/>
                </a:solidFill>
              </a:rPr>
              <a:t>B</a:t>
            </a:r>
            <a:r>
              <a:rPr lang="en-US"/>
              <a:t> </a:t>
            </a:r>
            <a:r>
              <a:rPr lang="en-US" sz="3000" b="1">
                <a:solidFill>
                  <a:srgbClr val="292929"/>
                </a:solidFill>
              </a:rPr>
              <a:t>drawbacks</a:t>
            </a:r>
            <a:endParaRPr/>
          </a:p>
        </p:txBody>
      </p:sp>
      <p:sp>
        <p:nvSpPr>
          <p:cNvPr id="706" name="Google Shape;706;p60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1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Humans: chromaticity (hue, saturation) and luminance</a:t>
            </a:r>
            <a:endParaRPr/>
          </a:p>
        </p:txBody>
      </p:sp>
      <p:pic>
        <p:nvPicPr>
          <p:cNvPr id="707" name="Google Shape;707;p60" descr="red_b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4052888"/>
            <a:ext cx="2503488" cy="193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8" name="Google Shape;708;p60"/>
          <p:cNvCxnSpPr/>
          <p:nvPr/>
        </p:nvCxnSpPr>
        <p:spPr>
          <a:xfrm>
            <a:off x="3703638" y="3741738"/>
            <a:ext cx="641350" cy="698500"/>
          </a:xfrm>
          <a:prstGeom prst="straightConnector1">
            <a:avLst/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709" name="Google Shape;709;p60"/>
          <p:cNvCxnSpPr/>
          <p:nvPr/>
        </p:nvCxnSpPr>
        <p:spPr>
          <a:xfrm>
            <a:off x="2533650" y="5313363"/>
            <a:ext cx="992188" cy="0"/>
          </a:xfrm>
          <a:prstGeom prst="straightConnector1">
            <a:avLst/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710" name="Google Shape;710;p60"/>
          <p:cNvCxnSpPr/>
          <p:nvPr/>
        </p:nvCxnSpPr>
        <p:spPr>
          <a:xfrm rot="10800000">
            <a:off x="5089525" y="5313363"/>
            <a:ext cx="1254125" cy="0"/>
          </a:xfrm>
          <a:prstGeom prst="straightConnector1">
            <a:avLst/>
          </a:prstGeom>
          <a:noFill/>
          <a:ln w="38100" cap="flat" cmpd="sng">
            <a:solidFill>
              <a:srgbClr val="0099FF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711" name="Google Shape;711;p60"/>
          <p:cNvSpPr txBox="1"/>
          <p:nvPr/>
        </p:nvSpPr>
        <p:spPr>
          <a:xfrm>
            <a:off x="1885950" y="4845050"/>
            <a:ext cx="1284288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(10,80,80)</a:t>
            </a:r>
            <a:endParaRPr/>
          </a:p>
        </p:txBody>
      </p:sp>
      <p:sp>
        <p:nvSpPr>
          <p:cNvPr id="712" name="Google Shape;712;p60"/>
          <p:cNvSpPr txBox="1"/>
          <p:nvPr/>
        </p:nvSpPr>
        <p:spPr>
          <a:xfrm>
            <a:off x="3170238" y="3360738"/>
            <a:ext cx="12827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(80,10,10)</a:t>
            </a:r>
            <a:endParaRPr/>
          </a:p>
        </p:txBody>
      </p:sp>
      <p:sp>
        <p:nvSpPr>
          <p:cNvPr id="713" name="Google Shape;713;p60"/>
          <p:cNvSpPr txBox="1"/>
          <p:nvPr/>
        </p:nvSpPr>
        <p:spPr>
          <a:xfrm>
            <a:off x="6356350" y="5040313"/>
            <a:ext cx="140017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(240,20,20)</a:t>
            </a:r>
            <a:endParaRPr/>
          </a:p>
        </p:txBody>
      </p:sp>
      <p:pic>
        <p:nvPicPr>
          <p:cNvPr id="714" name="Google Shape;714;p60"/>
          <p:cNvPicPr preferRelativeResize="0"/>
          <p:nvPr/>
        </p:nvPicPr>
        <p:blipFill rotWithShape="1">
          <a:blip r:embed="rId4">
            <a:alphaModFix/>
          </a:blip>
          <a:srcRect l="26198" t="46701" r="23434" b="39757"/>
          <a:stretch/>
        </p:blipFill>
        <p:spPr>
          <a:xfrm>
            <a:off x="1176338" y="2174875"/>
            <a:ext cx="65532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1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  <p:sp>
        <p:nvSpPr>
          <p:cNvPr id="720" name="Google Shape;720;p61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Color Cube</a:t>
            </a:r>
            <a:endParaRPr/>
          </a:p>
        </p:txBody>
      </p:sp>
      <p:sp>
        <p:nvSpPr>
          <p:cNvPr id="721" name="Google Shape;721;p61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4724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R,G,B model is </a:t>
            </a:r>
            <a:r>
              <a:rPr lang="en-US" i="1"/>
              <a:t>additive</a:t>
            </a:r>
            <a:r>
              <a:rPr lang="en-US"/>
              <a:t>, i.e. we add amounts of  3 primaries to get required color.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Visualizing RGB space as a cube, grey values occur on diagonal K to W.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2" name="Google Shape;722;p61" descr="image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0700" y="1295400"/>
            <a:ext cx="2476500" cy="443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3" name="Google Shape;723;p61"/>
          <p:cNvCxnSpPr/>
          <p:nvPr/>
        </p:nvCxnSpPr>
        <p:spPr>
          <a:xfrm rot="10800000" flipH="1">
            <a:off x="5951538" y="4137025"/>
            <a:ext cx="1639887" cy="92868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2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  <p:pic>
        <p:nvPicPr>
          <p:cNvPr id="731" name="Google Shape;731;p62"/>
          <p:cNvPicPr preferRelativeResize="0"/>
          <p:nvPr/>
        </p:nvPicPr>
        <p:blipFill rotWithShape="1">
          <a:blip r:embed="rId3">
            <a:alphaModFix/>
          </a:blip>
          <a:srcRect l="32021" t="2274" r="31481" b="15910"/>
          <a:stretch/>
        </p:blipFill>
        <p:spPr>
          <a:xfrm>
            <a:off x="342900" y="2084388"/>
            <a:ext cx="3576638" cy="3173412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62"/>
          <p:cNvSpPr txBox="1">
            <a:spLocks noGrp="1"/>
          </p:cNvSpPr>
          <p:nvPr>
            <p:ph type="title" idx="4294967295"/>
          </p:nvPr>
        </p:nvSpPr>
        <p:spPr>
          <a:xfrm>
            <a:off x="609600" y="304800"/>
            <a:ext cx="77724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Rotating the Color Cube</a:t>
            </a:r>
            <a:endParaRPr/>
          </a:p>
        </p:txBody>
      </p:sp>
      <p:sp>
        <p:nvSpPr>
          <p:cNvPr id="733" name="Google Shape;733;p62"/>
          <p:cNvSpPr txBox="1"/>
          <p:nvPr/>
        </p:nvSpPr>
        <p:spPr>
          <a:xfrm>
            <a:off x="361950" y="4891088"/>
            <a:ext cx="5143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endParaRPr/>
          </a:p>
        </p:txBody>
      </p:sp>
      <p:sp>
        <p:nvSpPr>
          <p:cNvPr id="734" name="Google Shape;734;p62"/>
          <p:cNvSpPr txBox="1"/>
          <p:nvPr/>
        </p:nvSpPr>
        <p:spPr>
          <a:xfrm>
            <a:off x="2038350" y="4851400"/>
            <a:ext cx="8191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yellow</a:t>
            </a:r>
            <a:endParaRPr/>
          </a:p>
        </p:txBody>
      </p:sp>
      <p:sp>
        <p:nvSpPr>
          <p:cNvPr id="735" name="Google Shape;735;p62"/>
          <p:cNvSpPr txBox="1"/>
          <p:nvPr/>
        </p:nvSpPr>
        <p:spPr>
          <a:xfrm>
            <a:off x="3194050" y="4191000"/>
            <a:ext cx="7683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endParaRPr/>
          </a:p>
        </p:txBody>
      </p:sp>
      <p:sp>
        <p:nvSpPr>
          <p:cNvPr id="736" name="Google Shape;736;p62"/>
          <p:cNvSpPr txBox="1"/>
          <p:nvPr/>
        </p:nvSpPr>
        <p:spPr>
          <a:xfrm>
            <a:off x="3105150" y="1995488"/>
            <a:ext cx="6667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cyan</a:t>
            </a:r>
            <a:endParaRPr/>
          </a:p>
        </p:txBody>
      </p:sp>
      <p:sp>
        <p:nvSpPr>
          <p:cNvPr id="737" name="Google Shape;737;p62"/>
          <p:cNvSpPr txBox="1"/>
          <p:nvPr/>
        </p:nvSpPr>
        <p:spPr>
          <a:xfrm>
            <a:off x="1327150" y="1995488"/>
            <a:ext cx="6159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blue</a:t>
            </a:r>
            <a:endParaRPr/>
          </a:p>
        </p:txBody>
      </p:sp>
      <p:sp>
        <p:nvSpPr>
          <p:cNvPr id="738" name="Google Shape;738;p62"/>
          <p:cNvSpPr txBox="1"/>
          <p:nvPr/>
        </p:nvSpPr>
        <p:spPr>
          <a:xfrm>
            <a:off x="342900" y="2757488"/>
            <a:ext cx="1073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magenta</a:t>
            </a:r>
            <a:endParaRPr/>
          </a:p>
        </p:txBody>
      </p:sp>
      <p:pic>
        <p:nvPicPr>
          <p:cNvPr id="739" name="Google Shape;739;p62" descr="image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7800" y="1976438"/>
            <a:ext cx="3581400" cy="3281362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62"/>
          <p:cNvSpPr txBox="1"/>
          <p:nvPr/>
        </p:nvSpPr>
        <p:spPr>
          <a:xfrm>
            <a:off x="8124825" y="3429000"/>
            <a:ext cx="5143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endParaRPr/>
          </a:p>
        </p:txBody>
      </p:sp>
      <p:sp>
        <p:nvSpPr>
          <p:cNvPr id="741" name="Google Shape;741;p62"/>
          <p:cNvSpPr txBox="1"/>
          <p:nvPr/>
        </p:nvSpPr>
        <p:spPr>
          <a:xfrm>
            <a:off x="7181850" y="2071688"/>
            <a:ext cx="819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yellow</a:t>
            </a:r>
            <a:endParaRPr/>
          </a:p>
        </p:txBody>
      </p:sp>
      <p:sp>
        <p:nvSpPr>
          <p:cNvPr id="742" name="Google Shape;742;p62"/>
          <p:cNvSpPr txBox="1"/>
          <p:nvPr/>
        </p:nvSpPr>
        <p:spPr>
          <a:xfrm>
            <a:off x="6019800" y="2071688"/>
            <a:ext cx="7683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endParaRPr/>
          </a:p>
        </p:txBody>
      </p:sp>
      <p:sp>
        <p:nvSpPr>
          <p:cNvPr id="743" name="Google Shape;743;p62"/>
          <p:cNvSpPr txBox="1"/>
          <p:nvPr/>
        </p:nvSpPr>
        <p:spPr>
          <a:xfrm>
            <a:off x="5353050" y="3443288"/>
            <a:ext cx="6667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cyan</a:t>
            </a:r>
            <a:endParaRPr/>
          </a:p>
        </p:txBody>
      </p:sp>
      <p:sp>
        <p:nvSpPr>
          <p:cNvPr id="744" name="Google Shape;744;p62"/>
          <p:cNvSpPr txBox="1"/>
          <p:nvPr/>
        </p:nvSpPr>
        <p:spPr>
          <a:xfrm>
            <a:off x="6096000" y="4814888"/>
            <a:ext cx="6159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blue</a:t>
            </a:r>
            <a:endParaRPr/>
          </a:p>
        </p:txBody>
      </p:sp>
      <p:sp>
        <p:nvSpPr>
          <p:cNvPr id="745" name="Google Shape;745;p62"/>
          <p:cNvSpPr txBox="1"/>
          <p:nvPr/>
        </p:nvSpPr>
        <p:spPr>
          <a:xfrm>
            <a:off x="7232650" y="4814888"/>
            <a:ext cx="1073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magenta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3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  <p:sp>
        <p:nvSpPr>
          <p:cNvPr id="751" name="Google Shape;751;p63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HSV Color Space</a:t>
            </a:r>
            <a:endParaRPr/>
          </a:p>
        </p:txBody>
      </p:sp>
      <p:sp>
        <p:nvSpPr>
          <p:cNvPr id="752" name="Google Shape;752;p63"/>
          <p:cNvSpPr txBox="1"/>
          <p:nvPr/>
        </p:nvSpPr>
        <p:spPr>
          <a:xfrm>
            <a:off x="304800" y="1317625"/>
            <a:ext cx="464820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the color of the pure pigment.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Saturation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measure of colorfulness (distance from  the gray line).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measure of brightness.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3" name="Google Shape;753;p63" descr="colorspace_01"/>
          <p:cNvPicPr preferRelativeResize="0"/>
          <p:nvPr/>
        </p:nvPicPr>
        <p:blipFill rotWithShape="1">
          <a:blip r:embed="rId3">
            <a:alphaModFix/>
          </a:blip>
          <a:srcRect r="50093"/>
          <a:stretch/>
        </p:blipFill>
        <p:spPr>
          <a:xfrm>
            <a:off x="5029200" y="1219200"/>
            <a:ext cx="3810000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63"/>
          <p:cNvSpPr txBox="1"/>
          <p:nvPr/>
        </p:nvSpPr>
        <p:spPr>
          <a:xfrm>
            <a:off x="304800" y="5332413"/>
            <a:ext cx="5283200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Maximum saturation occurs when V=1.</a:t>
            </a:r>
            <a:endParaRPr/>
          </a:p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If V = 0 ,  H is undefined.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4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  <p:sp>
        <p:nvSpPr>
          <p:cNvPr id="761" name="Google Shape;761;p64"/>
          <p:cNvSpPr txBox="1">
            <a:spLocks noGrp="1"/>
          </p:cNvSpPr>
          <p:nvPr>
            <p:ph type="title"/>
          </p:nvPr>
        </p:nvSpPr>
        <p:spPr>
          <a:xfrm>
            <a:off x="457200" y="207963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CMYK – a subtractive color model</a:t>
            </a:r>
            <a:endParaRPr/>
          </a:p>
        </p:txBody>
      </p:sp>
      <p:pic>
        <p:nvPicPr>
          <p:cNvPr id="762" name="Google Shape;762;p64" descr="image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600" y="3100388"/>
            <a:ext cx="4267200" cy="35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64"/>
          <p:cNvSpPr txBox="1"/>
          <p:nvPr/>
        </p:nvSpPr>
        <p:spPr>
          <a:xfrm>
            <a:off x="266700" y="1292225"/>
            <a:ext cx="8382000" cy="157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computer monitor mixes shades of red, green, and blue to create color pictures. White – adding the three primaries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CMYK printer instead uses light-absorbing cyan, magenta and yellow inks. White – natural color of background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7CCEA-E90B-47CA-9C52-5F320440B4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7609F7-83B4-4660-AA1B-6E42A7D2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58" y="3886200"/>
            <a:ext cx="1752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6F638-BD4B-4AF2-8CEC-AE0EBE66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1000"/>
            <a:ext cx="7467600" cy="185737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78DB93D-C356-4973-9D20-66A55D5DB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79" b="26878"/>
          <a:stretch/>
        </p:blipFill>
        <p:spPr bwMode="auto">
          <a:xfrm>
            <a:off x="4431996" y="2828585"/>
            <a:ext cx="3873804" cy="211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D6D568-D64D-4EA7-A08A-62B06C5A9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625" y="5534023"/>
            <a:ext cx="17811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23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  <p:sp>
        <p:nvSpPr>
          <p:cNvPr id="771" name="Google Shape;771;p65"/>
          <p:cNvSpPr txBox="1">
            <a:spLocks noGrp="1"/>
          </p:cNvSpPr>
          <p:nvPr>
            <p:ph type="title" idx="4294967295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Lots of color spaces</a:t>
            </a:r>
            <a:endParaRPr/>
          </a:p>
        </p:txBody>
      </p:sp>
      <p:sp>
        <p:nvSpPr>
          <p:cNvPr id="772" name="Google Shape;772;p65"/>
          <p:cNvSpPr txBox="1">
            <a:spLocks noGrp="1"/>
          </p:cNvSpPr>
          <p:nvPr>
            <p:ph type="body" idx="4294967295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CIE - XYZ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CIE - L*a*b*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CIE - RGB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HSV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CMY, 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CMYK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YUV, YIQ…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Black – Linear            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 - Nonlinear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6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  <p:sp>
        <p:nvSpPr>
          <p:cNvPr id="780" name="Google Shape;780;p66"/>
          <p:cNvSpPr txBox="1">
            <a:spLocks noGrp="1"/>
          </p:cNvSpPr>
          <p:nvPr>
            <p:ph type="title" idx="4294967295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 is a color histogram?</a:t>
            </a:r>
            <a:endParaRPr/>
          </a:p>
        </p:txBody>
      </p:sp>
      <p:sp>
        <p:nvSpPr>
          <p:cNvPr id="781" name="Google Shape;781;p66"/>
          <p:cNvSpPr txBox="1">
            <a:spLocks noGrp="1"/>
          </p:cNvSpPr>
          <p:nvPr>
            <p:ph type="body" idx="4294967295"/>
          </p:nvPr>
        </p:nvSpPr>
        <p:spPr>
          <a:xfrm>
            <a:off x="609600" y="1177925"/>
            <a:ext cx="7337425" cy="477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92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Density function, usually </a:t>
            </a:r>
            <a:r>
              <a:rPr lang="en-US" b="1" i="1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b="1" baseline="30000"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lang="en-US" b="1" i="1">
                <a:latin typeface="Calibri"/>
                <a:ea typeface="Calibri"/>
                <a:cs typeface="Calibri"/>
                <a:sym typeface="Calibri"/>
              </a:rPr>
              <a:t>R</a:t>
            </a:r>
            <a:endParaRPr sz="1800" b="1" i="1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333399"/>
              </a:buClr>
              <a:buSzPts val="192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value of bin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B </a:t>
            </a:r>
            <a:r>
              <a:rPr lang="en-US" baseline="-25000">
                <a:latin typeface="Calibri"/>
                <a:ea typeface="Calibri"/>
                <a:cs typeface="Calibri"/>
                <a:sym typeface="Calibri"/>
              </a:rPr>
              <a:t>(ri, gi, bi)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(in an </a:t>
            </a:r>
            <a:r>
              <a:rPr lang="en-US" sz="1800" i="1">
                <a:latin typeface="Calibri"/>
                <a:ea typeface="Calibri"/>
                <a:cs typeface="Calibri"/>
                <a:sym typeface="Calibri"/>
              </a:rPr>
              <a:t>RGB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color histogram)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is the number of image pixels having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RGB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values equal to [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i="1" baseline="-250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,g</a:t>
            </a:r>
            <a:r>
              <a:rPr lang="en-US" i="1" baseline="-250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,b</a:t>
            </a:r>
            <a:r>
              <a:rPr lang="en-US" i="1" baseline="-250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7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  <p:sp>
        <p:nvSpPr>
          <p:cNvPr id="789" name="Google Shape;789;p67"/>
          <p:cNvSpPr txBox="1">
            <a:spLocks noGrp="1"/>
          </p:cNvSpPr>
          <p:nvPr>
            <p:ph type="title" idx="4294967295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Properties of color histograms </a:t>
            </a:r>
            <a:endParaRPr/>
          </a:p>
        </p:txBody>
      </p:sp>
      <p:sp>
        <p:nvSpPr>
          <p:cNvPr id="790" name="Google Shape;790;p67"/>
          <p:cNvSpPr txBox="1">
            <a:spLocks noGrp="1"/>
          </p:cNvSpPr>
          <p:nvPr>
            <p:ph type="body" idx="4294967295"/>
          </p:nvPr>
        </p:nvSpPr>
        <p:spPr>
          <a:xfrm>
            <a:off x="685800" y="990600"/>
            <a:ext cx="7337425" cy="477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92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Assuming an 8-bit depth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RGB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image, the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RGB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histogram has 256</a:t>
            </a:r>
            <a:r>
              <a:rPr lang="en-US" baseline="300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= 16777216 bins, which means it is usually very sparse.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333399"/>
              </a:buClr>
              <a:buSzPts val="192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natural image property that contributes to the sparseness of color histograms is the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“piecewise smooth world”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property.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8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  <p:sp>
        <p:nvSpPr>
          <p:cNvPr id="798" name="Google Shape;798;p68"/>
          <p:cNvSpPr txBox="1">
            <a:spLocks noGrp="1"/>
          </p:cNvSpPr>
          <p:nvPr>
            <p:ph type="title" idx="4294967295"/>
          </p:nvPr>
        </p:nvSpPr>
        <p:spPr>
          <a:xfrm>
            <a:off x="609600" y="0"/>
            <a:ext cx="73136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Properties of color histograms </a:t>
            </a:r>
            <a:endParaRPr/>
          </a:p>
        </p:txBody>
      </p:sp>
      <p:pic>
        <p:nvPicPr>
          <p:cNvPr id="799" name="Google Shape;799;p68" descr="baboon_small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68588" y="947738"/>
            <a:ext cx="1870075" cy="23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68" descr="baboon_color_histogram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843463" y="947738"/>
            <a:ext cx="1990725" cy="230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68" descr="clown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5">
            <a:alphaModFix/>
          </a:blip>
          <a:srcRect l="4518" r="31889"/>
          <a:stretch/>
        </p:blipFill>
        <p:spPr>
          <a:xfrm>
            <a:off x="2668588" y="3375025"/>
            <a:ext cx="1903412" cy="23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68" descr="clown_color_histogram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6">
            <a:alphaModFix/>
          </a:blip>
          <a:srcRect/>
          <a:stretch/>
        </p:blipFill>
        <p:spPr>
          <a:xfrm>
            <a:off x="4843463" y="3373438"/>
            <a:ext cx="1944687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68"/>
          <p:cNvSpPr txBox="1"/>
          <p:nvPr/>
        </p:nvSpPr>
        <p:spPr>
          <a:xfrm>
            <a:off x="1763713" y="5949950"/>
            <a:ext cx="612140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histogram is sparse, with most of its values located in a small volume of the RGB cube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9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  <p:sp>
        <p:nvSpPr>
          <p:cNvPr id="811" name="Google Shape;811;p69"/>
          <p:cNvSpPr txBox="1">
            <a:spLocks noGrp="1"/>
          </p:cNvSpPr>
          <p:nvPr>
            <p:ph type="body" idx="4294967295"/>
          </p:nvPr>
        </p:nvSpPr>
        <p:spPr>
          <a:xfrm>
            <a:off x="609600" y="1295400"/>
            <a:ext cx="7783513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92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Suppose we want to find images that are similar to a query image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333399"/>
              </a:buClr>
              <a:buSzPts val="192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Comparing pixel values is extremely sensitive to changes in the image…</a:t>
            </a:r>
            <a:endParaRPr/>
          </a:p>
          <a:p>
            <a:pPr marL="342900" lvl="0" indent="-22098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333399"/>
              </a:buClr>
              <a:buSzPts val="1920"/>
              <a:buFont typeface="Noto Sans Symbols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2098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333399"/>
              </a:buClr>
              <a:buSzPts val="1920"/>
              <a:buFont typeface="Noto Sans Symbols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2098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333399"/>
              </a:buClr>
              <a:buSzPts val="1920"/>
              <a:buFont typeface="Noto Sans Symbols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2098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333399"/>
              </a:buClr>
              <a:buSzPts val="1920"/>
              <a:buFont typeface="Noto Sans Symbols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2098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333399"/>
              </a:buClr>
              <a:buSzPts val="1920"/>
              <a:buFont typeface="Noto Sans Symbols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333399"/>
              </a:buClr>
              <a:buSzPts val="192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Comparing color histograms is much more robust since we are only comparing the “color palette”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2" name="Google Shape;812;p69" descr="cebu_national_beach_par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3200" y="2825750"/>
            <a:ext cx="255905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69" descr="beach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9188" y="2897188"/>
            <a:ext cx="2443162" cy="1833562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69"/>
          <p:cNvSpPr txBox="1"/>
          <p:nvPr/>
        </p:nvSpPr>
        <p:spPr>
          <a:xfrm>
            <a:off x="609600" y="-76200"/>
            <a:ext cx="81375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Color Histogram</a:t>
            </a:r>
            <a:endParaRPr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70"/>
          <p:cNvSpPr txBox="1">
            <a:spLocks noGrp="1"/>
          </p:cNvSpPr>
          <p:nvPr>
            <p:ph type="sldNum" idx="12"/>
          </p:nvPr>
        </p:nvSpPr>
        <p:spPr>
          <a:xfrm>
            <a:off x="7162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  <p:sp>
        <p:nvSpPr>
          <p:cNvPr id="822" name="Google Shape;822;p70"/>
          <p:cNvSpPr txBox="1">
            <a:spLocks noGrp="1"/>
          </p:cNvSpPr>
          <p:nvPr>
            <p:ph type="body" idx="4294967295"/>
          </p:nvPr>
        </p:nvSpPr>
        <p:spPr>
          <a:xfrm>
            <a:off x="609600" y="990600"/>
            <a:ext cx="7993063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1920"/>
              <a:buFont typeface="Noto Sans Symbols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Different ways of calculating the distance between two histograms: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333399"/>
              </a:buClr>
              <a:buSzPts val="192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Euclidean distance</a:t>
            </a:r>
            <a:endParaRPr/>
          </a:p>
          <a:p>
            <a:pPr marL="742950" lvl="1" indent="-163830" algn="l" rtl="0">
              <a:spcBef>
                <a:spcPts val="480"/>
              </a:spcBef>
              <a:spcAft>
                <a:spcPts val="0"/>
              </a:spcAft>
              <a:buClr>
                <a:srgbClr val="333399"/>
              </a:buClr>
              <a:buSzPts val="1920"/>
              <a:buFont typeface="Noto Sans Symbols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333399"/>
              </a:buClr>
              <a:buSzPts val="1920"/>
              <a:buFont typeface="Noto Sans Symbols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333399"/>
              </a:buClr>
              <a:buSzPts val="192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Intersection score</a:t>
            </a:r>
            <a:endParaRPr/>
          </a:p>
          <a:p>
            <a:pPr marL="742950" lvl="1" indent="-163830" algn="l" rtl="0">
              <a:spcBef>
                <a:spcPts val="480"/>
              </a:spcBef>
              <a:spcAft>
                <a:spcPts val="0"/>
              </a:spcAft>
              <a:buClr>
                <a:srgbClr val="333399"/>
              </a:buClr>
              <a:buSzPts val="1920"/>
              <a:buFont typeface="Noto Sans Symbols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163830" algn="l" rtl="0">
              <a:spcBef>
                <a:spcPts val="480"/>
              </a:spcBef>
              <a:spcAft>
                <a:spcPts val="0"/>
              </a:spcAft>
              <a:buClr>
                <a:srgbClr val="333399"/>
              </a:buClr>
              <a:buSzPts val="1920"/>
              <a:buFont typeface="Noto Sans Symbols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333399"/>
              </a:buClr>
              <a:buSzPts val="1920"/>
              <a:buFont typeface="Calibri"/>
              <a:buChar char="•"/>
            </a:pPr>
            <a:r>
              <a:rPr lang="en-US" sz="2400" i="1">
                <a:latin typeface="Calibri"/>
                <a:ea typeface="Calibri"/>
                <a:cs typeface="Calibri"/>
                <a:sym typeface="Calibri"/>
              </a:rPr>
              <a:t>EMD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- “Earth Mover’s Distance”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3" name="Google Shape;82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2362200"/>
            <a:ext cx="4572000" cy="59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7138" y="3727450"/>
            <a:ext cx="4125912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70"/>
          <p:cNvSpPr txBox="1"/>
          <p:nvPr/>
        </p:nvSpPr>
        <p:spPr>
          <a:xfrm>
            <a:off x="609600" y="-76200"/>
            <a:ext cx="81375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Color Histogram</a:t>
            </a:r>
            <a:endParaRPr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7CCEA-E90B-47CA-9C52-5F320440B4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7609F7-83B4-4660-AA1B-6E42A7D2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58" y="3886200"/>
            <a:ext cx="1752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6F638-BD4B-4AF2-8CEC-AE0EBE66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1000"/>
            <a:ext cx="7467600" cy="1857375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5AC7042-E4C5-4AF1-B17E-4BCC36888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17" b="8889"/>
          <a:stretch/>
        </p:blipFill>
        <p:spPr bwMode="auto">
          <a:xfrm>
            <a:off x="4414314" y="2784359"/>
            <a:ext cx="3891486" cy="220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46EFBB-4C13-4F6B-8E2F-95E51F17D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5534025"/>
            <a:ext cx="42672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3037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lank Presentation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2769</Words>
  <Application>Microsoft Office PowerPoint</Application>
  <PresentationFormat>On-screen Show (4:3)</PresentationFormat>
  <Paragraphs>575</Paragraphs>
  <Slides>85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Arial</vt:lpstr>
      <vt:lpstr>Calibri</vt:lpstr>
      <vt:lpstr>Noto Sans Symbols</vt:lpstr>
      <vt:lpstr>Times</vt:lpstr>
      <vt:lpstr>Times New Roman</vt:lpstr>
      <vt:lpstr>Trebuchet MS</vt:lpstr>
      <vt:lpstr>Blank Presentation</vt:lpstr>
      <vt:lpstr>1_Blank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Hough Transform</vt:lpstr>
      <vt:lpstr>Applications</vt:lpstr>
      <vt:lpstr>PowerPoint Presentation</vt:lpstr>
      <vt:lpstr>How can we detect lines from edge images?</vt:lpstr>
      <vt:lpstr>How can we detect lines from edge images?</vt:lpstr>
      <vt:lpstr>The parameter space</vt:lpstr>
      <vt:lpstr>The parameter space</vt:lpstr>
      <vt:lpstr>The parameter space</vt:lpstr>
      <vt:lpstr>The parameter space</vt:lpstr>
      <vt:lpstr>The duality property</vt:lpstr>
      <vt:lpstr>PowerPoint Presentation</vt:lpstr>
      <vt:lpstr>Example: Slope-intercept representation</vt:lpstr>
      <vt:lpstr>Issues to consider…</vt:lpstr>
      <vt:lpstr>A better representation</vt:lpstr>
      <vt:lpstr>A better representation</vt:lpstr>
      <vt:lpstr>Polar representation</vt:lpstr>
      <vt:lpstr>Polar Representation Example</vt:lpstr>
      <vt:lpstr>Range and Quantization</vt:lpstr>
      <vt:lpstr>Smoothing</vt:lpstr>
      <vt:lpstr>Making the Decision</vt:lpstr>
      <vt:lpstr>PowerPoint Presentation</vt:lpstr>
      <vt:lpstr>PowerPoint Presentation</vt:lpstr>
      <vt:lpstr>Detecting Complex Shapes – Circles</vt:lpstr>
      <vt:lpstr>Circle Example</vt:lpstr>
      <vt:lpstr>Finding Coins</vt:lpstr>
      <vt:lpstr>Finding Coins (Continued)</vt:lpstr>
      <vt:lpstr>Finding Coins (Continued)</vt:lpstr>
      <vt:lpstr>PowerPoint Presentation</vt:lpstr>
      <vt:lpstr>Why does a visual system need color?</vt:lpstr>
      <vt:lpstr>Why does a visual system need color?</vt:lpstr>
      <vt:lpstr>Newton’s prism experiments (1666)</vt:lpstr>
      <vt:lpstr>Spectral colors</vt:lpstr>
      <vt:lpstr>Measuring the spectrum of a light source</vt:lpstr>
      <vt:lpstr>Two illumination spectra</vt:lpstr>
      <vt:lpstr>PowerPoint Presentation</vt:lpstr>
      <vt:lpstr>PowerPoint Presentation</vt:lpstr>
      <vt:lpstr>PowerPoint Presentation</vt:lpstr>
      <vt:lpstr>Principle of Trichromacy (Young-Helmholtz theory 1802)</vt:lpstr>
      <vt:lpstr>Color matching is linear</vt:lpstr>
      <vt:lpstr>Color matching experiment</vt:lpstr>
      <vt:lpstr>Color matching experiment 1</vt:lpstr>
      <vt:lpstr>Color matching experiment 1</vt:lpstr>
      <vt:lpstr>Color matching experiment 1</vt:lpstr>
      <vt:lpstr>Color matching experiment 1</vt:lpstr>
      <vt:lpstr>Color matching experiment 2</vt:lpstr>
      <vt:lpstr>Color matching experiment 2</vt:lpstr>
      <vt:lpstr>Color matching experiment 2</vt:lpstr>
      <vt:lpstr>Color matching experiment 2</vt:lpstr>
      <vt:lpstr>Spectral matching functions</vt:lpstr>
      <vt:lpstr>Color matching functions - discrete</vt:lpstr>
      <vt:lpstr>Color metamerism</vt:lpstr>
      <vt:lpstr>Color metamerism</vt:lpstr>
      <vt:lpstr>CIE-XYZ Color Space</vt:lpstr>
      <vt:lpstr>Sample: RGB  ←→ XYZ</vt:lpstr>
      <vt:lpstr>CIE-XYZ Color Space</vt:lpstr>
      <vt:lpstr>PowerPoint Presentation</vt:lpstr>
      <vt:lpstr>CIE-xy Chromaticity Diagram</vt:lpstr>
      <vt:lpstr>Some device color “gamuts”</vt:lpstr>
      <vt:lpstr>MacAdam Ellipses</vt:lpstr>
      <vt:lpstr>CIE-Lab Color Space</vt:lpstr>
      <vt:lpstr>Luminance</vt:lpstr>
      <vt:lpstr>The YIQ &amp; YUV Color Models</vt:lpstr>
      <vt:lpstr>RGB drawbacks</vt:lpstr>
      <vt:lpstr>The Color Cube</vt:lpstr>
      <vt:lpstr>Rotating the Color Cube</vt:lpstr>
      <vt:lpstr>HSV Color Space</vt:lpstr>
      <vt:lpstr>CMYK – a subtractive color model</vt:lpstr>
      <vt:lpstr>Lots of color spaces</vt:lpstr>
      <vt:lpstr>What is a color histogram?</vt:lpstr>
      <vt:lpstr>Properties of color histograms </vt:lpstr>
      <vt:lpstr>Properties of color histograms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Avital Shafran</cp:lastModifiedBy>
  <cp:revision>28</cp:revision>
  <dcterms:modified xsi:type="dcterms:W3CDTF">2020-01-01T07:11:46Z</dcterms:modified>
</cp:coreProperties>
</file>